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dce76a7209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dce76a7209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dce76a7209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dce76a7209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dce76a7209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dce76a7209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dce76a7209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dce76a7209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dce7738b7a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dce7738b7a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dce7738b7a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dce7738b7a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dcf8e44af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dcf8e44af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dcf8e44af2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dcf8e44af2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png"/><Relationship Id="rId4" Type="http://schemas.openxmlformats.org/officeDocument/2006/relationships/image" Target="../media/image6.png"/><Relationship Id="rId5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title"/>
          </p:nvPr>
        </p:nvSpPr>
        <p:spPr>
          <a:xfrm>
            <a:off x="311700" y="83625"/>
            <a:ext cx="8520600" cy="58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911">
                <a:latin typeface="Times New Roman"/>
                <a:ea typeface="Times New Roman"/>
                <a:cs typeface="Times New Roman"/>
                <a:sym typeface="Times New Roman"/>
              </a:rPr>
              <a:t>The Town Week By E. V. Lucas </a:t>
            </a:r>
            <a:endParaRPr sz="291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5" name="Google Shape;55;p13"/>
          <p:cNvSpPr txBox="1"/>
          <p:nvPr>
            <p:ph idx="1" type="body"/>
          </p:nvPr>
        </p:nvSpPr>
        <p:spPr>
          <a:xfrm>
            <a:off x="311700" y="668925"/>
            <a:ext cx="5430300" cy="4321200"/>
          </a:xfrm>
          <a:prstGeom prst="rect">
            <a:avLst/>
          </a:prstGeom>
          <a:solidFill>
            <a:srgbClr val="FFE599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GB"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Edward Verrall Lucas (1868-1938)</a:t>
            </a:r>
            <a:r>
              <a:rPr lang="en-GB"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was -</a:t>
            </a:r>
            <a:endParaRPr sz="16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</a:t>
            </a:r>
            <a:r>
              <a:rPr lang="en-GB"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 English essayist, novelist, poet, </a:t>
            </a:r>
            <a:r>
              <a:rPr lang="en-GB"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journalist</a:t>
            </a:r>
            <a:r>
              <a:rPr lang="en-GB"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biographer, autobiographer, short story writer, playright, and satirist. </a:t>
            </a:r>
            <a:endParaRPr sz="16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associated with the </a:t>
            </a:r>
            <a:r>
              <a:rPr lang="en-GB"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humorous</a:t>
            </a:r>
            <a:r>
              <a:rPr lang="en-GB"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magazine </a:t>
            </a:r>
            <a:r>
              <a:rPr i="1" lang="en-GB"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Punch </a:t>
            </a:r>
            <a:r>
              <a:rPr lang="en-GB"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for long.</a:t>
            </a:r>
            <a:endParaRPr sz="16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He is well known as the editor of Charles Lambs Works. </a:t>
            </a:r>
            <a:endParaRPr sz="16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-He achieved success as a prolific author of light, entertaining popular nonfiction and novels. </a:t>
            </a:r>
            <a:endParaRPr sz="16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He is best known as a witty and </a:t>
            </a:r>
            <a:r>
              <a:rPr lang="en-GB"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observant</a:t>
            </a:r>
            <a:r>
              <a:rPr lang="en-GB"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essayist. </a:t>
            </a:r>
            <a:endParaRPr sz="16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6" name="Google Shape;56;p13"/>
          <p:cNvSpPr txBox="1"/>
          <p:nvPr>
            <p:ph idx="2" type="body"/>
          </p:nvPr>
        </p:nvSpPr>
        <p:spPr>
          <a:xfrm>
            <a:off x="5741850" y="418175"/>
            <a:ext cx="3234900" cy="4151100"/>
          </a:xfrm>
          <a:prstGeom prst="rect">
            <a:avLst/>
          </a:prstGeom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             </a:t>
            </a:r>
            <a:r>
              <a:rPr lang="en-GB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</a:t>
            </a:r>
            <a:r>
              <a:rPr lang="en-GB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oodreads.com (google images) </a:t>
            </a:r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57" name="Google Shape;57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93027" y="142325"/>
            <a:ext cx="3183674" cy="390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/>
          <p:nvPr>
            <p:ph type="title"/>
          </p:nvPr>
        </p:nvSpPr>
        <p:spPr>
          <a:xfrm>
            <a:off x="311700" y="149575"/>
            <a:ext cx="8520600" cy="80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020"/>
              <a:t>E. V. Lucas has given a vivid picture of the moods and sentiments of the urban people on different days of the week. </a:t>
            </a:r>
            <a:endParaRPr sz="2020"/>
          </a:p>
        </p:txBody>
      </p:sp>
      <p:sp>
        <p:nvSpPr>
          <p:cNvPr id="63" name="Google Shape;63;p14"/>
          <p:cNvSpPr txBox="1"/>
          <p:nvPr>
            <p:ph idx="1" type="body"/>
          </p:nvPr>
        </p:nvSpPr>
        <p:spPr>
          <a:xfrm>
            <a:off x="311700" y="955075"/>
            <a:ext cx="3999900" cy="361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64" name="Google Shape;64;p14"/>
          <p:cNvSpPr txBox="1"/>
          <p:nvPr>
            <p:ph idx="2" type="body"/>
          </p:nvPr>
        </p:nvSpPr>
        <p:spPr>
          <a:xfrm>
            <a:off x="2911200" y="955075"/>
            <a:ext cx="5921100" cy="382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65" name="Google Shape;65;p14"/>
          <p:cNvSpPr/>
          <p:nvPr/>
        </p:nvSpPr>
        <p:spPr>
          <a:xfrm>
            <a:off x="437250" y="1035600"/>
            <a:ext cx="2071200" cy="1104600"/>
          </a:xfrm>
          <a:prstGeom prst="ellipse">
            <a:avLst/>
          </a:prstGeom>
          <a:solidFill>
            <a:srgbClr val="EFEFE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      Monday </a:t>
            </a:r>
            <a:endParaRPr/>
          </a:p>
        </p:txBody>
      </p:sp>
      <p:sp>
        <p:nvSpPr>
          <p:cNvPr id="66" name="Google Shape;66;p14"/>
          <p:cNvSpPr/>
          <p:nvPr/>
        </p:nvSpPr>
        <p:spPr>
          <a:xfrm>
            <a:off x="437100" y="2290075"/>
            <a:ext cx="2071200" cy="1012500"/>
          </a:xfrm>
          <a:prstGeom prst="ellipse">
            <a:avLst/>
          </a:prstGeom>
          <a:solidFill>
            <a:srgbClr val="A4C2F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     Tuesday </a:t>
            </a:r>
            <a:endParaRPr/>
          </a:p>
        </p:txBody>
      </p:sp>
      <p:sp>
        <p:nvSpPr>
          <p:cNvPr id="67" name="Google Shape;67;p14"/>
          <p:cNvSpPr/>
          <p:nvPr/>
        </p:nvSpPr>
        <p:spPr>
          <a:xfrm>
            <a:off x="437250" y="3670650"/>
            <a:ext cx="2197800" cy="1104600"/>
          </a:xfrm>
          <a:prstGeom prst="ellipse">
            <a:avLst/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     Wednesday </a:t>
            </a:r>
            <a:endParaRPr/>
          </a:p>
        </p:txBody>
      </p:sp>
      <p:sp>
        <p:nvSpPr>
          <p:cNvPr id="68" name="Google Shape;68;p14"/>
          <p:cNvSpPr/>
          <p:nvPr/>
        </p:nvSpPr>
        <p:spPr>
          <a:xfrm>
            <a:off x="2911200" y="1127650"/>
            <a:ext cx="2474100" cy="1162500"/>
          </a:xfrm>
          <a:prstGeom prst="ellipse">
            <a:avLst/>
          </a:prstGeom>
          <a:solidFill>
            <a:srgbClr val="F6B26B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       Thursday </a:t>
            </a:r>
            <a:endParaRPr/>
          </a:p>
        </p:txBody>
      </p:sp>
      <p:sp>
        <p:nvSpPr>
          <p:cNvPr id="69" name="Google Shape;69;p14"/>
          <p:cNvSpPr/>
          <p:nvPr/>
        </p:nvSpPr>
        <p:spPr>
          <a:xfrm>
            <a:off x="3083800" y="3233375"/>
            <a:ext cx="2358900" cy="1542000"/>
          </a:xfrm>
          <a:prstGeom prst="ellipse">
            <a:avLst/>
          </a:prstGeom>
          <a:solidFill>
            <a:srgbClr val="D5A6B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          Friday </a:t>
            </a:r>
            <a:endParaRPr/>
          </a:p>
        </p:txBody>
      </p:sp>
      <p:sp>
        <p:nvSpPr>
          <p:cNvPr id="70" name="Google Shape;70;p14"/>
          <p:cNvSpPr/>
          <p:nvPr/>
        </p:nvSpPr>
        <p:spPr>
          <a:xfrm>
            <a:off x="6202125" y="1035600"/>
            <a:ext cx="2577600" cy="12546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rgbClr val="FF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           Saturday </a:t>
            </a:r>
            <a:endParaRPr/>
          </a:p>
        </p:txBody>
      </p:sp>
      <p:sp>
        <p:nvSpPr>
          <p:cNvPr id="71" name="Google Shape;71;p14"/>
          <p:cNvSpPr/>
          <p:nvPr/>
        </p:nvSpPr>
        <p:spPr>
          <a:xfrm>
            <a:off x="6363275" y="3233375"/>
            <a:ext cx="2474100" cy="1449600"/>
          </a:xfrm>
          <a:prstGeom prst="ellipse">
            <a:avLst/>
          </a:prstGeom>
          <a:solidFill>
            <a:srgbClr val="FF00F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          Sunday 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5"/>
          <p:cNvSpPr txBox="1"/>
          <p:nvPr>
            <p:ph type="title"/>
          </p:nvPr>
        </p:nvSpPr>
        <p:spPr>
          <a:xfrm>
            <a:off x="311700" y="80550"/>
            <a:ext cx="8520600" cy="483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i="1" lang="en-GB" sz="2020">
                <a:highlight>
                  <a:srgbClr val="00FFFF"/>
                </a:highlight>
              </a:rPr>
              <a:t>Mondayish </a:t>
            </a:r>
            <a:r>
              <a:rPr lang="en-GB" sz="2020">
                <a:highlight>
                  <a:srgbClr val="00FFFF"/>
                </a:highlight>
              </a:rPr>
              <a:t>is the only word which the days of the week have given us. </a:t>
            </a:r>
            <a:endParaRPr sz="2020">
              <a:highlight>
                <a:srgbClr val="00FFFF"/>
              </a:highlight>
            </a:endParaRPr>
          </a:p>
        </p:txBody>
      </p:sp>
      <p:sp>
        <p:nvSpPr>
          <p:cNvPr id="77" name="Google Shape;77;p15"/>
          <p:cNvSpPr txBox="1"/>
          <p:nvPr>
            <p:ph idx="1" type="body"/>
          </p:nvPr>
        </p:nvSpPr>
        <p:spPr>
          <a:xfrm>
            <a:off x="311700" y="563850"/>
            <a:ext cx="6270300" cy="4441500"/>
          </a:xfrm>
          <a:prstGeom prst="rect">
            <a:avLst/>
          </a:prstGeom>
          <a:solidFill>
            <a:srgbClr val="D0E0E3"/>
          </a:solidFill>
          <a:ln cap="flat" cmpd="sng" w="9525">
            <a:solidFill>
              <a:srgbClr val="20124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935"/>
              <a:buNone/>
            </a:pPr>
            <a:r>
              <a:rPr lang="en-GB" sz="1390">
                <a:solidFill>
                  <a:srgbClr val="000000"/>
                </a:solidFill>
              </a:rPr>
              <a:t>Mondayish : </a:t>
            </a:r>
            <a:endParaRPr sz="1390">
              <a:solidFill>
                <a:srgbClr val="000000"/>
              </a:solidFill>
            </a:endParaRPr>
          </a:p>
          <a:p>
            <a:pPr indent="-287972" lvl="0" marL="457200" marR="292100" rtl="0" algn="l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935"/>
              <a:buAutoNum type="arabicPeriod"/>
            </a:pPr>
            <a:r>
              <a:rPr b="1" lang="en-GB" sz="1477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Mondayish </a:t>
            </a:r>
            <a:r>
              <a:rPr i="1" lang="en-GB" sz="126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(Adverb)</a:t>
            </a:r>
            <a:br>
              <a:rPr i="1" lang="en-GB" sz="126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GB" sz="1477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on, or around Monday</a:t>
            </a:r>
            <a:br>
              <a:rPr lang="en-GB" sz="1477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i="1" lang="en-GB" sz="1392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hope to have the job finished by Mondayish.</a:t>
            </a:r>
            <a:endParaRPr i="1" sz="1392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87972" lvl="0" marL="457200" marR="2921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35"/>
              <a:buAutoNum type="arabicPeriod"/>
            </a:pPr>
            <a:r>
              <a:rPr b="1" lang="en-GB" sz="1477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Mondayish</a:t>
            </a:r>
            <a:r>
              <a:rPr i="1" lang="en-GB" sz="126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(Adjective)</a:t>
            </a:r>
            <a:br>
              <a:rPr i="1" lang="en-GB" sz="126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GB" sz="1477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feeling ill, especially used re clergymen after working all day Sunday</a:t>
            </a:r>
            <a:endParaRPr sz="1477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87972" lvl="0" marL="457200" marR="2921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35"/>
              <a:buAutoNum type="arabicPeriod"/>
            </a:pPr>
            <a:r>
              <a:rPr b="1" lang="en-GB" sz="1477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Mondayish</a:t>
            </a:r>
            <a:r>
              <a:rPr i="1" lang="en-GB" sz="126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(Adjective)</a:t>
            </a:r>
            <a:br>
              <a:rPr i="1" lang="en-GB" sz="126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GB" sz="1477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hungover after a weekend of drinking (as a presumed contributing explanation for a clergyman feeling Mondayish)</a:t>
            </a:r>
            <a:endParaRPr sz="1477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87972" lvl="0" marL="457200" marR="2921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35"/>
              <a:buAutoNum type="arabicPeriod"/>
            </a:pPr>
            <a:r>
              <a:rPr b="1" lang="en-GB" sz="1477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Mondayish</a:t>
            </a:r>
            <a:r>
              <a:rPr i="1" lang="en-GB" sz="126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(Adjective)</a:t>
            </a:r>
            <a:br>
              <a:rPr i="1" lang="en-GB" sz="126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GB" sz="1477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grumpy and disheartened on returning to work on a Monday after the weekend</a:t>
            </a:r>
            <a:br>
              <a:rPr lang="en-GB" sz="1477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b="1" i="1" lang="en-GB" sz="1392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feel a bit Mondayish this week at the start of a long project.</a:t>
            </a:r>
            <a:endParaRPr b="1" i="1" sz="1392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marR="292100" rtl="0" algn="l">
              <a:lnSpc>
                <a:spcPct val="130000"/>
              </a:lnSpc>
              <a:spcBef>
                <a:spcPts val="1900"/>
              </a:spcBef>
              <a:spcAft>
                <a:spcPts val="0"/>
              </a:spcAft>
              <a:buSzPts val="935"/>
              <a:buNone/>
            </a:pPr>
            <a:r>
              <a:rPr i="1" lang="en-GB" sz="1392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(https://www.definitions.net/definition/mondayish)</a:t>
            </a:r>
            <a:endParaRPr i="1" sz="1392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95000"/>
              </a:lnSpc>
              <a:spcBef>
                <a:spcPts val="1900"/>
              </a:spcBef>
              <a:spcAft>
                <a:spcPts val="1200"/>
              </a:spcAft>
              <a:buSzPts val="935"/>
              <a:buNone/>
            </a:pPr>
            <a:r>
              <a:t/>
            </a:r>
            <a:endParaRPr sz="1190"/>
          </a:p>
        </p:txBody>
      </p:sp>
      <p:sp>
        <p:nvSpPr>
          <p:cNvPr id="78" name="Google Shape;78;p15"/>
          <p:cNvSpPr txBox="1"/>
          <p:nvPr>
            <p:ph idx="2" type="body"/>
          </p:nvPr>
        </p:nvSpPr>
        <p:spPr>
          <a:xfrm>
            <a:off x="6673900" y="736425"/>
            <a:ext cx="2158200" cy="383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000000"/>
                </a:solidFill>
              </a:rPr>
              <a:t>Tuesdayish  X</a:t>
            </a:r>
            <a:endParaRPr sz="20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000000"/>
                </a:solidFill>
              </a:rPr>
              <a:t>Wednesdayish  X</a:t>
            </a:r>
            <a:endParaRPr sz="20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000000"/>
                </a:solidFill>
              </a:rPr>
              <a:t>Thursdayish   X</a:t>
            </a:r>
            <a:endParaRPr sz="20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000000"/>
                </a:solidFill>
              </a:rPr>
              <a:t>Fridayish   X</a:t>
            </a:r>
            <a:endParaRPr sz="20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000000"/>
                </a:solidFill>
              </a:rPr>
              <a:t>Saturdayish  X</a:t>
            </a:r>
            <a:endParaRPr sz="20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 sz="2000">
                <a:solidFill>
                  <a:srgbClr val="000000"/>
                </a:solidFill>
              </a:rPr>
              <a:t>Sundayish  X</a:t>
            </a:r>
            <a:endParaRPr sz="20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Monday                                               Tuesday </a:t>
            </a:r>
            <a:endParaRPr/>
          </a:p>
        </p:txBody>
      </p:sp>
      <p:sp>
        <p:nvSpPr>
          <p:cNvPr id="84" name="Google Shape;84;p16"/>
          <p:cNvSpPr txBox="1"/>
          <p:nvPr>
            <p:ph idx="1" type="body"/>
          </p:nvPr>
        </p:nvSpPr>
        <p:spPr>
          <a:xfrm>
            <a:off x="311700" y="1152475"/>
            <a:ext cx="3999900" cy="3726300"/>
          </a:xfrm>
          <a:prstGeom prst="rect">
            <a:avLst/>
          </a:prstGeom>
          <a:solidFill>
            <a:srgbClr val="F3F3F3"/>
          </a:solidFill>
        </p:spPr>
        <p:txBody>
          <a:bodyPr anchorCtr="0" anchor="t" bIns="91425" lIns="91425" spcFirstLastPara="1" rIns="91425" wrap="square" tIns="91425">
            <a:normAutofit fontScale="55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-</a:t>
            </a:r>
            <a:r>
              <a:rPr lang="en-GB" sz="2602">
                <a:solidFill>
                  <a:schemeClr val="dk1"/>
                </a:solidFill>
              </a:rPr>
              <a:t>possesses</a:t>
            </a:r>
            <a:r>
              <a:rPr lang="en-GB" sz="2602">
                <a:solidFill>
                  <a:schemeClr val="dk1"/>
                </a:solidFill>
              </a:rPr>
              <a:t> positive character.</a:t>
            </a:r>
            <a:endParaRPr sz="2602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2602">
                <a:solidFill>
                  <a:schemeClr val="dk1"/>
                </a:solidFill>
              </a:rPr>
              <a:t>-it is indicated by cardinal number 1 as it is beginning of the week.</a:t>
            </a:r>
            <a:endParaRPr sz="2602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2602">
                <a:solidFill>
                  <a:schemeClr val="dk1"/>
                </a:solidFill>
              </a:rPr>
              <a:t>- E. V. Lucas pints out -   i) it brings a feeling of revolt among men. Therefore the American revivalist held no meetings on Monday.</a:t>
            </a:r>
            <a:endParaRPr sz="2602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2602">
                <a:solidFill>
                  <a:schemeClr val="dk1"/>
                </a:solidFill>
              </a:rPr>
              <a:t>On the other hand-</a:t>
            </a:r>
            <a:endParaRPr sz="2602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2602">
                <a:solidFill>
                  <a:schemeClr val="dk1"/>
                </a:solidFill>
              </a:rPr>
              <a:t>Monday is flat as one has been idling because so many days have to pass to reach the </a:t>
            </a:r>
            <a:r>
              <a:rPr lang="en-GB" sz="2602">
                <a:solidFill>
                  <a:schemeClr val="dk1"/>
                </a:solidFill>
              </a:rPr>
              <a:t>weekend. </a:t>
            </a:r>
            <a:r>
              <a:rPr lang="en-GB" sz="2602">
                <a:solidFill>
                  <a:schemeClr val="dk1"/>
                </a:solidFill>
              </a:rPr>
              <a:t>.  </a:t>
            </a:r>
            <a:endParaRPr sz="2602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2083"/>
              <a:t> </a:t>
            </a:r>
            <a:endParaRPr sz="2083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/>
              <a:t>-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85" name="Google Shape;85;p16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solidFill>
            <a:srgbClr val="CFE2F3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2512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20"/>
              <a:buFont typeface="Times New Roman"/>
              <a:buChar char="-"/>
            </a:pPr>
            <a:r>
              <a:rPr lang="en-GB" sz="152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Tuesday</a:t>
            </a:r>
            <a:r>
              <a:rPr lang="en-GB" sz="152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is flat, dull and a tame follower of the courageous beginner. </a:t>
            </a:r>
            <a:endParaRPr sz="152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770"/>
              <a:buNone/>
            </a:pPr>
            <a:r>
              <a:t/>
            </a:r>
            <a:endParaRPr sz="152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25120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20"/>
              <a:buFont typeface="Times New Roman"/>
              <a:buChar char="-"/>
            </a:pPr>
            <a:r>
              <a:rPr lang="en-GB" sz="152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We get reconciled to the work.</a:t>
            </a:r>
            <a:endParaRPr sz="152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770"/>
              <a:buNone/>
            </a:pPr>
            <a:r>
              <a:t/>
            </a:r>
            <a:endParaRPr sz="152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25120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20"/>
              <a:buFont typeface="Times New Roman"/>
              <a:buChar char="-"/>
            </a:pPr>
            <a:r>
              <a:rPr lang="en-GB" sz="152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As on T</a:t>
            </a:r>
            <a:r>
              <a:rPr lang="en-GB" sz="152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uesday</a:t>
            </a:r>
            <a:r>
              <a:rPr lang="en-GB" sz="152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people don’t prefer to dine out, the chef don’t try different dishes on Tuesday.  </a:t>
            </a:r>
            <a:endParaRPr sz="152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770"/>
              <a:buNone/>
            </a:pPr>
            <a:r>
              <a:t/>
            </a:r>
            <a:endParaRPr sz="152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25120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20"/>
              <a:buFont typeface="Times New Roman"/>
              <a:buChar char="-"/>
            </a:pPr>
            <a:r>
              <a:rPr lang="en-GB" sz="152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E. V. Lucas </a:t>
            </a:r>
            <a:r>
              <a:rPr lang="en-GB" sz="152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humorously</a:t>
            </a:r>
            <a:r>
              <a:rPr lang="en-GB" sz="152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says Tuesday is difficult to spell as well.    </a:t>
            </a:r>
            <a:endParaRPr sz="152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770"/>
              <a:buNone/>
            </a:pPr>
            <a:r>
              <a:t/>
            </a:r>
            <a:endParaRPr sz="138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770"/>
              <a:buNone/>
            </a:pPr>
            <a:r>
              <a:t/>
            </a:r>
            <a:endParaRPr sz="98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7"/>
          <p:cNvSpPr txBox="1"/>
          <p:nvPr>
            <p:ph type="title"/>
          </p:nvPr>
        </p:nvSpPr>
        <p:spPr>
          <a:xfrm>
            <a:off x="311700" y="115075"/>
            <a:ext cx="8520600" cy="540900"/>
          </a:xfrm>
          <a:prstGeom prst="rect">
            <a:avLst/>
          </a:prstGeom>
          <a:solidFill>
            <a:srgbClr val="EAD1DC"/>
          </a:solidFill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    </a:t>
            </a:r>
            <a:r>
              <a:rPr lang="en-GB" sz="2577">
                <a:latin typeface="Times New Roman"/>
                <a:ea typeface="Times New Roman"/>
                <a:cs typeface="Times New Roman"/>
                <a:sym typeface="Times New Roman"/>
              </a:rPr>
              <a:t>Wednesday      </a:t>
            </a:r>
            <a:r>
              <a:rPr lang="en-GB" sz="1800"/>
              <a:t>                                        </a:t>
            </a:r>
            <a:endParaRPr sz="1800"/>
          </a:p>
        </p:txBody>
      </p:sp>
      <p:sp>
        <p:nvSpPr>
          <p:cNvPr id="91" name="Google Shape;91;p17"/>
          <p:cNvSpPr txBox="1"/>
          <p:nvPr>
            <p:ph idx="1" type="body"/>
          </p:nvPr>
        </p:nvSpPr>
        <p:spPr>
          <a:xfrm>
            <a:off x="311700" y="759450"/>
            <a:ext cx="8283900" cy="4314900"/>
          </a:xfrm>
          <a:prstGeom prst="rect">
            <a:avLst/>
          </a:prstGeom>
          <a:solidFill>
            <a:schemeClr val="lt1"/>
          </a:solidFill>
        </p:spPr>
        <p:txBody>
          <a:bodyPr anchorCtr="0" anchor="t" bIns="91425" lIns="91425" spcFirstLastPara="1" rIns="91425" wrap="square" tIns="91425">
            <a:normAutofit fontScale="62500" lnSpcReduction="20000"/>
          </a:bodyPr>
          <a:lstStyle/>
          <a:p>
            <a:pPr indent="-349195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Char char="-"/>
            </a:pPr>
            <a:r>
              <a:rPr lang="en-GB" sz="3038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Wednesday is bland. (mild, soft, gentle).</a:t>
            </a:r>
            <a:endParaRPr sz="3038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9195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Char char="-"/>
            </a:pPr>
            <a:r>
              <a:rPr lang="en-GB" sz="3038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With Wednesday the week stirs itself.</a:t>
            </a:r>
            <a:endParaRPr sz="3038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9195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Char char="-"/>
            </a:pPr>
            <a:r>
              <a:rPr lang="en-GB" sz="3038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There are matinees on Wednesday.</a:t>
            </a:r>
            <a:endParaRPr sz="3038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9195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Char char="-"/>
            </a:pPr>
            <a:r>
              <a:rPr lang="en-GB" sz="3038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Things of adventure may happen on Wednesday.</a:t>
            </a:r>
            <a:endParaRPr sz="3038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9195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Char char="-"/>
            </a:pPr>
            <a:r>
              <a:rPr lang="en-GB" sz="3038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On Wednesday one’s friends are pretty sure to be accessible. </a:t>
            </a:r>
            <a:endParaRPr sz="3038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9195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Char char="-"/>
            </a:pPr>
            <a:r>
              <a:t/>
            </a:r>
            <a:endParaRPr sz="3038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9195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Char char="-"/>
            </a:pPr>
            <a:r>
              <a:rPr lang="en-GB" sz="3038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As people are very active, politicians realised that they should not continue t</a:t>
            </a:r>
            <a:r>
              <a:rPr lang="en-GB" sz="3038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heir acrimonious business for more than an hour.</a:t>
            </a:r>
            <a:endParaRPr sz="3038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3038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3038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9195" lvl="0" marL="45720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Char char="-"/>
            </a:pPr>
            <a:r>
              <a:rPr lang="en-GB" sz="3038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Very humourously E. V. Lucas points out the reason of the failure of the previous government is that their atheistical decision not to consider Wednesday as holy day.    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92" name="Google Shape;92;p17"/>
          <p:cNvSpPr txBox="1"/>
          <p:nvPr>
            <p:ph idx="2" type="body"/>
          </p:nvPr>
        </p:nvSpPr>
        <p:spPr>
          <a:xfrm>
            <a:off x="4441600" y="759475"/>
            <a:ext cx="4390800" cy="413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8"/>
          <p:cNvSpPr txBox="1"/>
          <p:nvPr>
            <p:ph type="title"/>
          </p:nvPr>
        </p:nvSpPr>
        <p:spPr>
          <a:xfrm>
            <a:off x="311700" y="195625"/>
            <a:ext cx="8520600" cy="42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120"/>
              <a:t>Thursday </a:t>
            </a:r>
            <a:endParaRPr sz="212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2120"/>
          </a:p>
        </p:txBody>
      </p:sp>
      <p:sp>
        <p:nvSpPr>
          <p:cNvPr id="98" name="Google Shape;98;p18"/>
          <p:cNvSpPr txBox="1"/>
          <p:nvPr>
            <p:ph idx="1" type="body"/>
          </p:nvPr>
        </p:nvSpPr>
        <p:spPr>
          <a:xfrm>
            <a:off x="311700" y="897525"/>
            <a:ext cx="5453100" cy="403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</a:rPr>
              <a:t>On Thursday people forget the stirring of Wednesday.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</a:rPr>
              <a:t>-They return to folding of hands.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</a:rPr>
              <a:t>- It is good honest day.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</a:rPr>
              <a:t>- As people are not active on this day, it cannot be called Thor’s day                ( black smith-god).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dk1"/>
                </a:solidFill>
              </a:rPr>
              <a:t>The writer comments:</a:t>
            </a:r>
            <a:endParaRPr b="1"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>
                <a:solidFill>
                  <a:schemeClr val="dk1"/>
                </a:solidFill>
              </a:rPr>
              <a:t>If I were a businessman, I should, I am certain, sell my shares at a loss on Monday(Dull Day), a profit on Wednesday ( Active Day) and Friday, but on Tuesday and Thursday I should get for them exactly what I gave.  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99" name="Google Shape;99;p18"/>
          <p:cNvSpPr txBox="1"/>
          <p:nvPr>
            <p:ph idx="2" type="body"/>
          </p:nvPr>
        </p:nvSpPr>
        <p:spPr>
          <a:xfrm>
            <a:off x="5983500" y="52875"/>
            <a:ext cx="3060900" cy="488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47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7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7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7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7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7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7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7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7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7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7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7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7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7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7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7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GB" sz="1700">
                <a:solidFill>
                  <a:schemeClr val="dk1"/>
                </a:solidFill>
              </a:rPr>
              <a:t>google images</a:t>
            </a:r>
            <a:endParaRPr b="1" sz="17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GB" sz="1700">
                <a:solidFill>
                  <a:schemeClr val="dk1"/>
                </a:solidFill>
              </a:rPr>
              <a:t> </a:t>
            </a:r>
            <a:endParaRPr b="1" sz="17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b="1" sz="1700">
              <a:solidFill>
                <a:schemeClr val="dk1"/>
              </a:solidFill>
            </a:endParaRPr>
          </a:p>
        </p:txBody>
      </p:sp>
      <p:pic>
        <p:nvPicPr>
          <p:cNvPr id="100" name="Google Shape;100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65275" y="52875"/>
            <a:ext cx="3079125" cy="3951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9"/>
          <p:cNvSpPr txBox="1"/>
          <p:nvPr>
            <p:ph type="ctrTitle"/>
          </p:nvPr>
        </p:nvSpPr>
        <p:spPr>
          <a:xfrm>
            <a:off x="311700" y="69050"/>
            <a:ext cx="8520600" cy="471600"/>
          </a:xfrm>
          <a:prstGeom prst="rect">
            <a:avLst/>
          </a:prstGeom>
          <a:solidFill>
            <a:srgbClr val="F4CCCC"/>
          </a:solidFill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120">
                <a:latin typeface="Times New Roman"/>
                <a:ea typeface="Times New Roman"/>
                <a:cs typeface="Times New Roman"/>
                <a:sym typeface="Times New Roman"/>
              </a:rPr>
              <a:t>I grouped Friday with Wednesday.  </a:t>
            </a:r>
            <a:endParaRPr sz="212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6" name="Google Shape;106;p19"/>
          <p:cNvSpPr txBox="1"/>
          <p:nvPr>
            <p:ph idx="1" type="subTitle"/>
          </p:nvPr>
        </p:nvSpPr>
        <p:spPr>
          <a:xfrm>
            <a:off x="311700" y="540775"/>
            <a:ext cx="8520600" cy="441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10000"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Wednesday is calm, assured, urbane, Friday allows to be a little flurried and excited. </a:t>
            </a:r>
            <a:endParaRPr sz="22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Wednesday stands alone, Friday to some extent throws in its lot with Saturday. </a:t>
            </a:r>
            <a:endParaRPr sz="22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Friday is too busy. Too many papers come out, too many bags are packed.</a:t>
            </a:r>
            <a:endParaRPr sz="22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22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Friday is beginning of the end, forerunner of Saturday and Sunday. </a:t>
            </a:r>
            <a:endParaRPr sz="22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Friday is perhaps the best day of the week, for one spends much of it in thinking of the tomorrow and what of good it should bring forth.</a:t>
            </a:r>
            <a:endParaRPr sz="22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22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Friday’s greatest merit is that it paves way to  Saturday and the cessation of work. </a:t>
            </a:r>
            <a:endParaRPr sz="22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endParaRPr sz="22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0"/>
          <p:cNvSpPr txBox="1"/>
          <p:nvPr>
            <p:ph type="ctrTitle"/>
          </p:nvPr>
        </p:nvSpPr>
        <p:spPr>
          <a:xfrm>
            <a:off x="311700" y="0"/>
            <a:ext cx="8520600" cy="633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280"/>
              <a:t>Saturday And Sunday </a:t>
            </a:r>
            <a:endParaRPr sz="2280"/>
          </a:p>
        </p:txBody>
      </p:sp>
      <p:sp>
        <p:nvSpPr>
          <p:cNvPr id="112" name="Google Shape;112;p20"/>
          <p:cNvSpPr txBox="1"/>
          <p:nvPr>
            <p:ph idx="1" type="subTitle"/>
          </p:nvPr>
        </p:nvSpPr>
        <p:spPr>
          <a:xfrm>
            <a:off x="311700" y="633000"/>
            <a:ext cx="8520600" cy="416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Saturday and Sunday pass from the region  of definable days. </a:t>
            </a:r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All other days have a fixed character more or less. </a:t>
            </a:r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Saturday and Sunday are what we individually make of them.</a:t>
            </a:r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 one family they are friends and associates and in another, </a:t>
            </a:r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as ill assorted as Socrates and Xantippe. (Husband And Wife). </a:t>
            </a:r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Saturday is not a day at all, it is a collection of  hours, part work, </a:t>
            </a:r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part pleasure and all </a:t>
            </a:r>
            <a:r>
              <a:rPr lang="en-GB"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restlessness. </a:t>
            </a:r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On Saturday trains are full and shops shutt too early. </a:t>
            </a:r>
            <a:r>
              <a:rPr lang="en-GB"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13" name="Google Shape;113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74450" y="633000"/>
            <a:ext cx="3900774" cy="4050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1"/>
          <p:cNvSpPr txBox="1"/>
          <p:nvPr>
            <p:ph type="ctrTitle"/>
          </p:nvPr>
        </p:nvSpPr>
        <p:spPr>
          <a:xfrm>
            <a:off x="311700" y="80550"/>
            <a:ext cx="8520600" cy="43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-GB" sz="3180">
                <a:latin typeface="Times New Roman"/>
                <a:ea typeface="Times New Roman"/>
                <a:cs typeface="Times New Roman"/>
                <a:sym typeface="Times New Roman"/>
              </a:rPr>
              <a:t>Sunday </a:t>
            </a:r>
            <a:endParaRPr b="1" sz="318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9" name="Google Shape;119;p21"/>
          <p:cNvSpPr txBox="1"/>
          <p:nvPr>
            <p:ph idx="1" type="subTitle"/>
          </p:nvPr>
        </p:nvSpPr>
        <p:spPr>
          <a:xfrm>
            <a:off x="311700" y="414250"/>
            <a:ext cx="8778600" cy="472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9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Sunday is different to different people.</a:t>
            </a:r>
            <a:endParaRPr sz="19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9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For godly men and children it is holy.                 </a:t>
            </a:r>
            <a:endParaRPr sz="19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9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For the ungodly men, it is a day jeopardised </a:t>
            </a:r>
            <a:endParaRPr sz="19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9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by an interest in </a:t>
            </a:r>
            <a:r>
              <a:rPr lang="en-GB" sz="19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barometers</a:t>
            </a:r>
            <a:r>
              <a:rPr lang="en-GB" sz="19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                                     (google images)                                 </a:t>
            </a:r>
            <a:endParaRPr sz="19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(A device that measures air pressure,                                                </a:t>
            </a:r>
            <a:endParaRPr sz="15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and shows when the weather is likely </a:t>
            </a:r>
            <a:endParaRPr sz="15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to change). </a:t>
            </a:r>
            <a:endParaRPr sz="15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9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To one it is an interruption of </a:t>
            </a:r>
            <a:endParaRPr sz="19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9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week, to another it is the week itself, and all the rest </a:t>
            </a:r>
            <a:endParaRPr sz="19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9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of the days are but preparations for it. </a:t>
            </a:r>
            <a:endParaRPr sz="19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20" name="Google Shape;120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90375" y="80550"/>
            <a:ext cx="4107900" cy="1837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06000" y="2278325"/>
            <a:ext cx="1484375" cy="1484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051450" y="2404900"/>
            <a:ext cx="4038850" cy="2738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