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d943f83071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d943f83071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d943f83071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d943f83071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d943f83071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d943f83071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title"/>
          </p:nvPr>
        </p:nvSpPr>
        <p:spPr>
          <a:xfrm>
            <a:off x="311700" y="171450"/>
            <a:ext cx="4371000" cy="84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C00000"/>
                </a:solidFill>
              </a:rPr>
              <a:t>Success is Counted Sweetest </a:t>
            </a:r>
            <a:endParaRPr sz="2500">
              <a:solidFill>
                <a:srgbClr val="C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C00000"/>
                </a:solidFill>
              </a:rPr>
              <a:t>By Emily Dickinson </a:t>
            </a:r>
            <a:endParaRPr/>
          </a:p>
        </p:txBody>
      </p:sp>
      <p:sp>
        <p:nvSpPr>
          <p:cNvPr id="55" name="Google Shape;55;p13"/>
          <p:cNvSpPr txBox="1"/>
          <p:nvPr>
            <p:ph idx="1" type="body"/>
          </p:nvPr>
        </p:nvSpPr>
        <p:spPr>
          <a:xfrm>
            <a:off x="311700" y="964400"/>
            <a:ext cx="4199700" cy="403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en-GB" sz="2000">
                <a:solidFill>
                  <a:schemeClr val="dk1"/>
                </a:solidFill>
              </a:rPr>
              <a:t>Emily Dickinson was the daughter of a conservative New England Lawyer born in Amherest, Massachusetts. (US)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en-GB" sz="2000">
                <a:solidFill>
                  <a:schemeClr val="dk1"/>
                </a:solidFill>
              </a:rPr>
              <a:t>-Throughout her life she remained single and confined herself within  the walls of her house.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en-GB" sz="2000">
                <a:solidFill>
                  <a:schemeClr val="dk1"/>
                </a:solidFill>
              </a:rPr>
              <a:t>-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en-GB" sz="2000">
                <a:solidFill>
                  <a:schemeClr val="dk1"/>
                </a:solidFill>
              </a:rPr>
              <a:t>-She started composing poems in her twenties and wrote more than 1700 short poems.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en-GB" sz="2000">
                <a:solidFill>
                  <a:schemeClr val="dk1"/>
                </a:solidFill>
              </a:rPr>
              <a:t>-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en-GB" sz="2000">
                <a:solidFill>
                  <a:schemeClr val="dk1"/>
                </a:solidFill>
              </a:rPr>
              <a:t>-She excelled in her writing short, dedicated lyrics, rich in feeling and imagination.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en-GB" sz="2000">
                <a:solidFill>
                  <a:schemeClr val="dk1"/>
                </a:solidFill>
              </a:rPr>
              <a:t>-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en-GB" sz="2000">
                <a:solidFill>
                  <a:schemeClr val="dk1"/>
                </a:solidFill>
              </a:rPr>
              <a:t>-Simple diction and unconventional imagery are the speciality of her poetry. 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3"/>
          <p:cNvSpPr txBox="1"/>
          <p:nvPr>
            <p:ph idx="2" type="body"/>
          </p:nvPr>
        </p:nvSpPr>
        <p:spPr>
          <a:xfrm>
            <a:off x="6204350" y="1152475"/>
            <a:ext cx="2628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9800" y="190500"/>
            <a:ext cx="3843250" cy="476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311700" y="332175"/>
            <a:ext cx="3999900" cy="45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GB" sz="1950">
                <a:solidFill>
                  <a:srgbClr val="C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Success is counted sweetest</a:t>
            </a:r>
            <a:endParaRPr b="1" i="1" sz="1950">
              <a:solidFill>
                <a:srgbClr val="C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GB" sz="1950">
                <a:solidFill>
                  <a:srgbClr val="C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By those who ne'er succeed.</a:t>
            </a:r>
            <a:endParaRPr b="1" i="1" sz="1950">
              <a:solidFill>
                <a:srgbClr val="C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GB" sz="1950">
                <a:solidFill>
                  <a:srgbClr val="C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To comprehend a nectar</a:t>
            </a:r>
            <a:endParaRPr b="1" i="1" sz="1950">
              <a:solidFill>
                <a:srgbClr val="C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i="1" lang="en-GB" sz="1950">
                <a:solidFill>
                  <a:srgbClr val="C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Requires sorest need.</a:t>
            </a:r>
            <a:endParaRPr b="1" i="1" sz="2300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4" name="Google Shape;64;p14"/>
          <p:cNvSpPr txBox="1"/>
          <p:nvPr>
            <p:ph idx="2" type="body"/>
          </p:nvPr>
        </p:nvSpPr>
        <p:spPr>
          <a:xfrm>
            <a:off x="3268275" y="445025"/>
            <a:ext cx="5564100" cy="448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5" name="Google Shape;65;p14"/>
          <p:cNvPicPr preferRelativeResize="0"/>
          <p:nvPr/>
        </p:nvPicPr>
        <p:blipFill rotWithShape="1">
          <a:blip r:embed="rId3">
            <a:alphaModFix/>
          </a:blip>
          <a:srcRect b="-78141" l="-89199" r="36224" t="29442"/>
          <a:stretch/>
        </p:blipFill>
        <p:spPr>
          <a:xfrm>
            <a:off x="4457700" y="332175"/>
            <a:ext cx="4575575" cy="347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03950" y="377225"/>
            <a:ext cx="4070749" cy="4597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546500"/>
            <a:ext cx="3674400" cy="402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190500" lvl="0" marL="1397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900">
                <a:solidFill>
                  <a:schemeClr val="dk1"/>
                </a:solidFill>
                <a:highlight>
                  <a:srgbClr val="FFFFFF"/>
                </a:highlight>
              </a:rPr>
              <a:t>Not one of all the purple Host</a:t>
            </a:r>
            <a:endParaRPr b="1" sz="19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190500" lvl="0" marL="1397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900">
                <a:solidFill>
                  <a:schemeClr val="dk1"/>
                </a:solidFill>
                <a:highlight>
                  <a:srgbClr val="FFFFFF"/>
                </a:highlight>
              </a:rPr>
              <a:t>Who took the Flag today</a:t>
            </a:r>
            <a:endParaRPr b="1" sz="19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190500" lvl="0" marL="1397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900">
                <a:solidFill>
                  <a:schemeClr val="dk1"/>
                </a:solidFill>
                <a:highlight>
                  <a:srgbClr val="FFFFFF"/>
                </a:highlight>
              </a:rPr>
              <a:t>Can tell the definition</a:t>
            </a:r>
            <a:endParaRPr b="1" sz="19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190500" lvl="0" marL="1397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900">
                <a:solidFill>
                  <a:schemeClr val="dk1"/>
                </a:solidFill>
                <a:highlight>
                  <a:srgbClr val="FFFFFF"/>
                </a:highlight>
              </a:rPr>
              <a:t>So clear of victory</a:t>
            </a:r>
            <a:endParaRPr b="1" sz="19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190500" lvl="0" marL="1397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190500" lvl="0" marL="1397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9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5"/>
          <p:cNvSpPr txBox="1"/>
          <p:nvPr>
            <p:ph idx="2" type="body"/>
          </p:nvPr>
        </p:nvSpPr>
        <p:spPr>
          <a:xfrm>
            <a:off x="4832400" y="546475"/>
            <a:ext cx="3999900" cy="402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4" name="Google Shape;7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11200" y="0"/>
            <a:ext cx="5232799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956150"/>
            <a:ext cx="3911200" cy="318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6"/>
          <p:cNvSpPr txBox="1"/>
          <p:nvPr>
            <p:ph idx="1" type="body"/>
          </p:nvPr>
        </p:nvSpPr>
        <p:spPr>
          <a:xfrm>
            <a:off x="311700" y="445025"/>
            <a:ext cx="3599400" cy="46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190500" lvl="0" marL="1397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500">
                <a:solidFill>
                  <a:srgbClr val="FF0000"/>
                </a:solidFill>
              </a:rPr>
              <a:t>As he defeated – dying –</a:t>
            </a:r>
            <a:endParaRPr b="1" sz="1500">
              <a:solidFill>
                <a:srgbClr val="FF0000"/>
              </a:solidFill>
            </a:endParaRPr>
          </a:p>
          <a:p>
            <a:pPr indent="-190500" lvl="0" marL="1397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500">
                <a:solidFill>
                  <a:srgbClr val="FF0000"/>
                </a:solidFill>
              </a:rPr>
              <a:t>On whose forbidden ear</a:t>
            </a:r>
            <a:endParaRPr b="1" sz="1500">
              <a:solidFill>
                <a:srgbClr val="FF0000"/>
              </a:solidFill>
            </a:endParaRPr>
          </a:p>
          <a:p>
            <a:pPr indent="-190500" lvl="0" marL="1397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500">
                <a:solidFill>
                  <a:srgbClr val="FF0000"/>
                </a:solidFill>
              </a:rPr>
              <a:t>The distant strains of triumph</a:t>
            </a:r>
            <a:endParaRPr b="1" sz="1500">
              <a:solidFill>
                <a:srgbClr val="FF0000"/>
              </a:solidFill>
            </a:endParaRPr>
          </a:p>
          <a:p>
            <a:pPr indent="-190500" lvl="0" marL="1397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500">
                <a:solidFill>
                  <a:srgbClr val="FF0000"/>
                </a:solidFill>
              </a:rPr>
              <a:t>Burst agonized and clear!</a:t>
            </a:r>
            <a:endParaRPr b="1" sz="1500">
              <a:solidFill>
                <a:srgbClr val="FF0000"/>
              </a:solidFill>
            </a:endParaRPr>
          </a:p>
          <a:p>
            <a:pPr indent="-190500" lvl="0" marL="1397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6"/>
          <p:cNvSpPr txBox="1"/>
          <p:nvPr>
            <p:ph idx="2" type="body"/>
          </p:nvPr>
        </p:nvSpPr>
        <p:spPr>
          <a:xfrm>
            <a:off x="4832400" y="503625"/>
            <a:ext cx="4190100" cy="458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3" name="Google Shape;8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34475" y="445025"/>
            <a:ext cx="4660225" cy="469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8075" y="1979150"/>
            <a:ext cx="3900775" cy="312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