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7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14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15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18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19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20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9.xml" ContentType="application/vnd.openxmlformats-officedocument.presentationml.tags+xml"/>
  <Override PartName="/ppt/notesSlides/notesSlide25.xml" ContentType="application/vnd.openxmlformats-officedocument.presentationml.notesSlide+xml"/>
  <Override PartName="/ppt/tags/tag40.xml" ContentType="application/vnd.openxmlformats-officedocument.presentationml.tags+xml"/>
  <Override PartName="/ppt/notesSlides/notesSlide26.xml" ContentType="application/vnd.openxmlformats-officedocument.presentationml.notesSlide+xml"/>
  <Override PartName="/ppt/tags/tag41.xml" ContentType="application/vnd.openxmlformats-officedocument.presentationml.tags+xml"/>
  <Override PartName="/ppt/notesSlides/notesSlide27.xml" ContentType="application/vnd.openxmlformats-officedocument.presentationml.notesSlide+xml"/>
  <Override PartName="/ppt/tags/tag42.xml" ContentType="application/vnd.openxmlformats-officedocument.presentationml.tags+xml"/>
  <Override PartName="/ppt/notesSlides/notesSlide28.xml" ContentType="application/vnd.openxmlformats-officedocument.presentationml.notesSlide+xml"/>
  <Override PartName="/ppt/tags/tag43.xml" ContentType="application/vnd.openxmlformats-officedocument.presentationml.tags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31.xml" ContentType="application/vnd.openxmlformats-officedocument.presentationml.notesSlid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32.xml" ContentType="application/vnd.openxmlformats-officedocument.presentationml.notesSl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notesSlides/notesSlide33.xml" ContentType="application/vnd.openxmlformats-officedocument.presentationml.notesSlide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notesSlides/notesSlide34.xml" ContentType="application/vnd.openxmlformats-officedocument.presentationml.notesSlide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notesSlides/notesSlide35.xml" ContentType="application/vnd.openxmlformats-officedocument.presentationml.notesSlide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56.xml" ContentType="application/vnd.openxmlformats-officedocument.presentationml.tags+xml"/>
  <Override PartName="/ppt/notesSlides/notesSlide39.xml" ContentType="application/vnd.openxmlformats-officedocument.presentationml.notesSlide+xml"/>
  <Override PartName="/ppt/tags/tag57.xml" ContentType="application/vnd.openxmlformats-officedocument.presentationml.tags+xml"/>
  <Override PartName="/ppt/notesSlides/notesSlide40.xml" ContentType="application/vnd.openxmlformats-officedocument.presentationml.notesSlide+xml"/>
  <Override PartName="/ppt/tags/tag58.xml" ContentType="application/vnd.openxmlformats-officedocument.presentationml.tags+xml"/>
  <Override PartName="/ppt/notesSlides/notesSlide41.xml" ContentType="application/vnd.openxmlformats-officedocument.presentationml.notesSlide+xml"/>
  <Override PartName="/ppt/tags/tag59.xml" ContentType="application/vnd.openxmlformats-officedocument.presentationml.tags+xml"/>
  <Override PartName="/ppt/notesSlides/notesSlide42.xml" ContentType="application/vnd.openxmlformats-officedocument.presentationml.notesSlide+xml"/>
  <Override PartName="/ppt/tags/tag60.xml" ContentType="application/vnd.openxmlformats-officedocument.presentationml.tags+xml"/>
  <Override PartName="/ppt/notesSlides/notesSlide43.xml" ContentType="application/vnd.openxmlformats-officedocument.presentationml.notesSlide+xml"/>
  <Override PartName="/ppt/tags/tag61.xml" ContentType="application/vnd.openxmlformats-officedocument.presentationml.tags+xml"/>
  <Override PartName="/ppt/notesSlides/notesSlide44.xml" ContentType="application/vnd.openxmlformats-officedocument.presentationml.notesSlide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notesSlides/notesSlide45.xml" ContentType="application/vnd.openxmlformats-officedocument.presentationml.notesSlide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notesSlides/notesSlide46.xml" ContentType="application/vnd.openxmlformats-officedocument.presentationml.notesSlide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notesSlides/notesSlide47.xml" ContentType="application/vnd.openxmlformats-officedocument.presentationml.notesSlide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notesSlides/notesSlide48.xml" ContentType="application/vnd.openxmlformats-officedocument.presentationml.notesSlide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notesSlides/notesSlide49.xml" ContentType="application/vnd.openxmlformats-officedocument.presentationml.notesSlide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259" r:id="rId2"/>
    <p:sldId id="261" r:id="rId3"/>
    <p:sldId id="281" r:id="rId4"/>
    <p:sldId id="289" r:id="rId5"/>
    <p:sldId id="290" r:id="rId6"/>
    <p:sldId id="291" r:id="rId7"/>
    <p:sldId id="292" r:id="rId8"/>
    <p:sldId id="293" r:id="rId9"/>
    <p:sldId id="297" r:id="rId10"/>
    <p:sldId id="294" r:id="rId11"/>
    <p:sldId id="308" r:id="rId12"/>
    <p:sldId id="309" r:id="rId13"/>
    <p:sldId id="282" r:id="rId14"/>
    <p:sldId id="301" r:id="rId15"/>
    <p:sldId id="302" r:id="rId16"/>
    <p:sldId id="303" r:id="rId17"/>
    <p:sldId id="296" r:id="rId18"/>
    <p:sldId id="304" r:id="rId19"/>
    <p:sldId id="305" r:id="rId20"/>
    <p:sldId id="306" r:id="rId21"/>
    <p:sldId id="307" r:id="rId22"/>
    <p:sldId id="284" r:id="rId23"/>
    <p:sldId id="314" r:id="rId24"/>
    <p:sldId id="262" r:id="rId25"/>
    <p:sldId id="313" r:id="rId26"/>
    <p:sldId id="315" r:id="rId27"/>
    <p:sldId id="316" r:id="rId28"/>
    <p:sldId id="317" r:id="rId29"/>
    <p:sldId id="318" r:id="rId30"/>
    <p:sldId id="332" r:id="rId31"/>
    <p:sldId id="267" r:id="rId32"/>
    <p:sldId id="319" r:id="rId33"/>
    <p:sldId id="320" r:id="rId34"/>
    <p:sldId id="321" r:id="rId35"/>
    <p:sldId id="295" r:id="rId36"/>
    <p:sldId id="322" r:id="rId37"/>
    <p:sldId id="323" r:id="rId38"/>
    <p:sldId id="324" r:id="rId39"/>
    <p:sldId id="325" r:id="rId40"/>
    <p:sldId id="326" r:id="rId41"/>
    <p:sldId id="327" r:id="rId42"/>
    <p:sldId id="328" r:id="rId43"/>
    <p:sldId id="329" r:id="rId44"/>
    <p:sldId id="330" r:id="rId45"/>
    <p:sldId id="336" r:id="rId46"/>
    <p:sldId id="334" r:id="rId47"/>
    <p:sldId id="274" r:id="rId48"/>
    <p:sldId id="335" r:id="rId49"/>
    <p:sldId id="275" r:id="rId50"/>
    <p:sldId id="337" r:id="rId5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79CC93D-E52E-4D84-901B-11D7331DD495}">
          <p14:sldIdLst>
            <p14:sldId id="259"/>
          </p14:sldIdLst>
        </p14:section>
        <p14:section name="Overview and Objectives" id="{ABA716BF-3A5C-4ADB-94C9-CFEF84EBA240}">
          <p14:sldIdLst>
            <p14:sldId id="261"/>
            <p14:sldId id="281"/>
            <p14:sldId id="289"/>
            <p14:sldId id="290"/>
            <p14:sldId id="291"/>
            <p14:sldId id="292"/>
            <p14:sldId id="293"/>
            <p14:sldId id="297"/>
            <p14:sldId id="294"/>
            <p14:sldId id="308"/>
            <p14:sldId id="309"/>
            <p14:sldId id="282"/>
            <p14:sldId id="301"/>
            <p14:sldId id="302"/>
            <p14:sldId id="303"/>
            <p14:sldId id="296"/>
            <p14:sldId id="304"/>
            <p14:sldId id="305"/>
            <p14:sldId id="306"/>
            <p14:sldId id="307"/>
            <p14:sldId id="284"/>
            <p14:sldId id="314"/>
            <p14:sldId id="262"/>
            <p14:sldId id="313"/>
            <p14:sldId id="315"/>
            <p14:sldId id="316"/>
            <p14:sldId id="317"/>
            <p14:sldId id="318"/>
            <p14:sldId id="332"/>
          </p14:sldIdLst>
        </p14:section>
        <p14:section name="Topic 1" id="{6D9936A3-3945-4757-BC8B-B5C252D8E036}">
          <p14:sldIdLst>
            <p14:sldId id="267"/>
            <p14:sldId id="319"/>
            <p14:sldId id="320"/>
            <p14:sldId id="321"/>
            <p14:sldId id="295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36"/>
            <p14:sldId id="334"/>
          </p14:sldIdLst>
        </p14:section>
        <p14:section name="Sample Slides for Visuals" id="{BAB3A466-96C9-4230-9978-795378D75699}">
          <p14:sldIdLst/>
        </p14:section>
        <p14:section name="Case Study" id="{8C0305C9-B152-4FBA-A789-FE1976D53990}">
          <p14:sldIdLst>
            <p14:sldId id="274"/>
            <p14:sldId id="335"/>
          </p14:sldIdLst>
        </p14:section>
        <p14:section name="Conclusion and Summary" id="{790CEF5B-569A-4C2F-BED5-750B08C0E5AD}">
          <p14:sldIdLst>
            <p14:sldId id="275"/>
          </p14:sldIdLst>
        </p14:section>
        <p14:section name="Appendix" id="{3F78B471-41DA-46F2-A8E4-97E471896AB3}">
          <p14:sldIdLst>
            <p14:sldId id="33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61AB1"/>
    <a:srgbClr val="009ED6"/>
    <a:srgbClr val="0033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00" autoAdjust="0"/>
    <p:restoredTop sz="99750" autoAdjust="0"/>
  </p:normalViewPr>
  <p:slideViewPr>
    <p:cSldViewPr>
      <p:cViewPr>
        <p:scale>
          <a:sx n="100" d="100"/>
          <a:sy n="100" d="100"/>
        </p:scale>
        <p:origin x="-642" y="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4" d="100"/>
        <a:sy n="154" d="100"/>
      </p:scale>
      <p:origin x="0" y="37578"/>
    </p:cViewPr>
  </p:sorterViewPr>
  <p:notesViewPr>
    <p:cSldViewPr>
      <p:cViewPr varScale="1">
        <p:scale>
          <a:sx n="83" d="100"/>
          <a:sy n="83" d="100"/>
        </p:scale>
        <p:origin x="-31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FEADD9-F67D-41F5-BA4C-3C84956E7F46}" type="doc">
      <dgm:prSet loTypeId="urn:microsoft.com/office/officeart/2005/8/layout/vList5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74EE5CD8-078F-4590-BF9C-A341A294A016}">
      <dgm:prSet phldrT="[Text]" custT="1"/>
      <dgm:spPr/>
      <dgm:t>
        <a:bodyPr/>
        <a:lstStyle/>
        <a:p>
          <a:r>
            <a:rPr lang="en-US" sz="4400" dirty="0" smtClean="0"/>
            <a:t>1</a:t>
          </a:r>
          <a:endParaRPr lang="en-US" sz="4400" dirty="0"/>
        </a:p>
      </dgm:t>
    </dgm:pt>
    <dgm:pt modelId="{BB568D76-3363-43D3-B00C-3359A643216C}" type="parTrans" cxnId="{F40F9561-0D4C-44CF-91EF-A92B1DBDE44B}">
      <dgm:prSet/>
      <dgm:spPr/>
      <dgm:t>
        <a:bodyPr/>
        <a:lstStyle/>
        <a:p>
          <a:endParaRPr lang="en-US" sz="3200"/>
        </a:p>
      </dgm:t>
    </dgm:pt>
    <dgm:pt modelId="{CF9FB981-E6ED-4440-AC98-4E4E2ABA2C55}" type="sibTrans" cxnId="{F40F9561-0D4C-44CF-91EF-A92B1DBDE44B}">
      <dgm:prSet/>
      <dgm:spPr/>
      <dgm:t>
        <a:bodyPr/>
        <a:lstStyle/>
        <a:p>
          <a:endParaRPr lang="en-US" sz="3200"/>
        </a:p>
      </dgm:t>
    </dgm:pt>
    <dgm:pt modelId="{AA046201-5C4D-445E-BF0B-5C6D2B0A1945}">
      <dgm:prSet phldrT="[Text]" custT="1"/>
      <dgm:spPr/>
      <dgm:t>
        <a:bodyPr/>
        <a:lstStyle/>
        <a:p>
          <a:r>
            <a:rPr lang="en-US" sz="4400" dirty="0" smtClean="0"/>
            <a:t>2</a:t>
          </a:r>
          <a:endParaRPr lang="en-US" sz="4400" dirty="0"/>
        </a:p>
      </dgm:t>
    </dgm:pt>
    <dgm:pt modelId="{FE92FC33-5E0F-4302-9E80-A69E8ACDDE56}" type="parTrans" cxnId="{B8AF1086-D7BE-446F-9133-738B599E9A7D}">
      <dgm:prSet/>
      <dgm:spPr/>
      <dgm:t>
        <a:bodyPr/>
        <a:lstStyle/>
        <a:p>
          <a:endParaRPr lang="en-US" sz="3200"/>
        </a:p>
      </dgm:t>
    </dgm:pt>
    <dgm:pt modelId="{40767EFF-7D52-4469-ACEE-7D28E67337E2}" type="sibTrans" cxnId="{B8AF1086-D7BE-446F-9133-738B599E9A7D}">
      <dgm:prSet/>
      <dgm:spPr/>
      <dgm:t>
        <a:bodyPr/>
        <a:lstStyle/>
        <a:p>
          <a:endParaRPr lang="en-US" sz="3200"/>
        </a:p>
      </dgm:t>
    </dgm:pt>
    <dgm:pt modelId="{C59269D0-92A5-481C-BA64-727AFB0DD545}">
      <dgm:prSet phldrT="[Text]" custT="1"/>
      <dgm:spPr/>
      <dgm:t>
        <a:bodyPr/>
        <a:lstStyle/>
        <a:p>
          <a:r>
            <a:rPr lang="el-G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π</a:t>
          </a:r>
          <a:r>
            <a: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 → </a:t>
          </a:r>
          <a:r>
            <a:rPr lang="el-G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π</a:t>
          </a:r>
          <a:r>
            <a: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* transition</a:t>
          </a:r>
          <a:endParaRPr lang="en-US" sz="3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2CC84D-092F-422A-AA24-A4619DBBB7BE}" type="parTrans" cxnId="{9071FB3B-D26B-4384-BD1A-80C12C62D02C}">
      <dgm:prSet/>
      <dgm:spPr/>
      <dgm:t>
        <a:bodyPr/>
        <a:lstStyle/>
        <a:p>
          <a:endParaRPr lang="en-US" sz="3200"/>
        </a:p>
      </dgm:t>
    </dgm:pt>
    <dgm:pt modelId="{266DE8E8-1339-41C4-B9A7-6148496C7FA9}" type="sibTrans" cxnId="{9071FB3B-D26B-4384-BD1A-80C12C62D02C}">
      <dgm:prSet/>
      <dgm:spPr/>
      <dgm:t>
        <a:bodyPr/>
        <a:lstStyle/>
        <a:p>
          <a:endParaRPr lang="en-US" sz="3200"/>
        </a:p>
      </dgm:t>
    </dgm:pt>
    <dgm:pt modelId="{D1776C8F-2B10-4075-8DF7-7F65AB725ED5}">
      <dgm:prSet phldrT="[Text]" custT="1"/>
      <dgm:spPr/>
      <dgm:t>
        <a:bodyPr/>
        <a:lstStyle/>
        <a:p>
          <a:r>
            <a:rPr lang="en-US" sz="4400" dirty="0" smtClean="0"/>
            <a:t>3</a:t>
          </a:r>
          <a:endParaRPr lang="en-US" sz="4400" dirty="0"/>
        </a:p>
      </dgm:t>
    </dgm:pt>
    <dgm:pt modelId="{7291E740-3E17-41B3-99D3-1D67AE37CC3F}" type="parTrans" cxnId="{7077B78D-FCDC-4519-8416-DC357ACD5043}">
      <dgm:prSet/>
      <dgm:spPr/>
      <dgm:t>
        <a:bodyPr/>
        <a:lstStyle/>
        <a:p>
          <a:endParaRPr lang="en-US" sz="3200"/>
        </a:p>
      </dgm:t>
    </dgm:pt>
    <dgm:pt modelId="{88B75C29-8054-417D-BCE3-878A55118F6D}" type="sibTrans" cxnId="{7077B78D-FCDC-4519-8416-DC357ACD5043}">
      <dgm:prSet/>
      <dgm:spPr/>
      <dgm:t>
        <a:bodyPr/>
        <a:lstStyle/>
        <a:p>
          <a:endParaRPr lang="en-US" sz="3200"/>
        </a:p>
      </dgm:t>
    </dgm:pt>
    <dgm:pt modelId="{6BE4E373-0656-4EDC-821E-BE09C952B1F6}">
      <dgm:prSet phldrT="[Text]" custT="1"/>
      <dgm:spPr/>
      <dgm:t>
        <a:bodyPr/>
        <a:lstStyle/>
        <a:p>
          <a:r>
            <a: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n → </a:t>
          </a:r>
          <a:r>
            <a:rPr lang="el-G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σ</a:t>
          </a:r>
          <a:r>
            <a: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* transition</a:t>
          </a:r>
          <a:endParaRPr lang="en-US" sz="3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4218063-BF94-4304-99BD-B3F7BA4D3C8F}" type="parTrans" cxnId="{119690D4-400B-468B-8BA0-5C9C9E2AFEAF}">
      <dgm:prSet/>
      <dgm:spPr/>
      <dgm:t>
        <a:bodyPr/>
        <a:lstStyle/>
        <a:p>
          <a:endParaRPr lang="en-US" sz="3200"/>
        </a:p>
      </dgm:t>
    </dgm:pt>
    <dgm:pt modelId="{E17B9BF1-2948-497F-8EC7-3BF734D839DB}" type="sibTrans" cxnId="{119690D4-400B-468B-8BA0-5C9C9E2AFEAF}">
      <dgm:prSet/>
      <dgm:spPr/>
      <dgm:t>
        <a:bodyPr/>
        <a:lstStyle/>
        <a:p>
          <a:endParaRPr lang="en-US" sz="3200"/>
        </a:p>
      </dgm:t>
    </dgm:pt>
    <dgm:pt modelId="{1E4D3931-0DBD-4211-A24A-6AF364284B1E}">
      <dgm:prSet phldrT="[Text]" custT="1"/>
      <dgm:spPr/>
      <dgm:t>
        <a:bodyPr/>
        <a:lstStyle/>
        <a:p>
          <a:pPr marL="280988" indent="-280988"/>
          <a:r>
            <a:rPr lang="el-G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σ</a:t>
          </a:r>
          <a:r>
            <a: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 → </a:t>
          </a:r>
          <a:r>
            <a:rPr lang="el-G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σ</a:t>
          </a:r>
          <a:r>
            <a: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* transition</a:t>
          </a:r>
          <a:endParaRPr lang="en-US" sz="3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ADAA3D9-7C63-4729-85B0-64C8AF644EEF}" type="sibTrans" cxnId="{63E4D827-0083-4625-9FD6-043D8D32091E}">
      <dgm:prSet/>
      <dgm:spPr/>
      <dgm:t>
        <a:bodyPr/>
        <a:lstStyle/>
        <a:p>
          <a:endParaRPr lang="en-US" sz="3200"/>
        </a:p>
      </dgm:t>
    </dgm:pt>
    <dgm:pt modelId="{FC93695B-FD0E-4353-B1FD-4328F4386DEC}" type="parTrans" cxnId="{63E4D827-0083-4625-9FD6-043D8D32091E}">
      <dgm:prSet/>
      <dgm:spPr/>
      <dgm:t>
        <a:bodyPr/>
        <a:lstStyle/>
        <a:p>
          <a:endParaRPr lang="en-US" sz="3200"/>
        </a:p>
      </dgm:t>
    </dgm:pt>
    <dgm:pt modelId="{10CF16DA-BFAF-4768-86AF-F5B9D37BC56D}">
      <dgm:prSet phldrT="[Text]"/>
      <dgm:spPr/>
      <dgm:t>
        <a:bodyPr/>
        <a:lstStyle/>
        <a:p>
          <a:r>
            <a:rPr lang="en-US" dirty="0" smtClean="0"/>
            <a:t>4</a:t>
          </a:r>
          <a:endParaRPr lang="en-US" dirty="0"/>
        </a:p>
      </dgm:t>
    </dgm:pt>
    <dgm:pt modelId="{9597F528-8399-4332-9ED2-7955331AE04E}" type="parTrans" cxnId="{8FF7184B-7194-4842-B2EE-A5E22C799BB2}">
      <dgm:prSet/>
      <dgm:spPr/>
      <dgm:t>
        <a:bodyPr/>
        <a:lstStyle/>
        <a:p>
          <a:endParaRPr lang="en-IN"/>
        </a:p>
      </dgm:t>
    </dgm:pt>
    <dgm:pt modelId="{D938949C-A81B-4A3E-B985-65D574D09635}" type="sibTrans" cxnId="{8FF7184B-7194-4842-B2EE-A5E22C799BB2}">
      <dgm:prSet/>
      <dgm:spPr/>
      <dgm:t>
        <a:bodyPr/>
        <a:lstStyle/>
        <a:p>
          <a:endParaRPr lang="en-IN"/>
        </a:p>
      </dgm:t>
    </dgm:pt>
    <dgm:pt modelId="{15137CE1-6D4C-4EC4-832A-7F052C4B02E6}">
      <dgm:prSet phldrT="[Text]" custT="1"/>
      <dgm:spPr/>
      <dgm:t>
        <a:bodyPr/>
        <a:lstStyle/>
        <a:p>
          <a:r>
            <a: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n → </a:t>
          </a:r>
          <a:r>
            <a:rPr lang="el-G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π</a:t>
          </a:r>
          <a:r>
            <a: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* transition</a:t>
          </a:r>
          <a:endParaRPr lang="en-US" sz="3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2E3ABF7-1CB7-4B2C-823B-2E6F37A3BE88}" type="parTrans" cxnId="{EF1AB1D0-E176-48CD-A5B9-7199915A6381}">
      <dgm:prSet/>
      <dgm:spPr/>
      <dgm:t>
        <a:bodyPr/>
        <a:lstStyle/>
        <a:p>
          <a:endParaRPr lang="en-IN"/>
        </a:p>
      </dgm:t>
    </dgm:pt>
    <dgm:pt modelId="{9E9AB580-F728-44F6-9E4E-33880B14FF26}" type="sibTrans" cxnId="{EF1AB1D0-E176-48CD-A5B9-7199915A6381}">
      <dgm:prSet/>
      <dgm:spPr/>
      <dgm:t>
        <a:bodyPr/>
        <a:lstStyle/>
        <a:p>
          <a:endParaRPr lang="en-IN"/>
        </a:p>
      </dgm:t>
    </dgm:pt>
    <dgm:pt modelId="{0282A963-CFA8-4143-9B29-679D0D6A0158}">
      <dgm:prSet phldrT="[Text]"/>
      <dgm:spPr/>
      <dgm:t>
        <a:bodyPr/>
        <a:lstStyle/>
        <a:p>
          <a:r>
            <a:rPr lang="en-US" dirty="0" smtClean="0"/>
            <a:t>5</a:t>
          </a:r>
          <a:endParaRPr lang="en-US" dirty="0"/>
        </a:p>
      </dgm:t>
    </dgm:pt>
    <dgm:pt modelId="{3B903A9E-B125-4596-8F58-992FA0CCC39D}" type="parTrans" cxnId="{43EB3C9A-F322-4B10-A0CB-E817B89FF82E}">
      <dgm:prSet/>
      <dgm:spPr/>
      <dgm:t>
        <a:bodyPr/>
        <a:lstStyle/>
        <a:p>
          <a:endParaRPr lang="en-IN"/>
        </a:p>
      </dgm:t>
    </dgm:pt>
    <dgm:pt modelId="{A8DD2475-DB48-44C0-8EA4-C05BFCCC7EF9}" type="sibTrans" cxnId="{43EB3C9A-F322-4B10-A0CB-E817B89FF82E}">
      <dgm:prSet/>
      <dgm:spPr/>
      <dgm:t>
        <a:bodyPr/>
        <a:lstStyle/>
        <a:p>
          <a:endParaRPr lang="en-IN"/>
        </a:p>
      </dgm:t>
    </dgm:pt>
    <dgm:pt modelId="{ED67A150-C326-4636-8DCA-F0B5873508B7}">
      <dgm:prSet phldrT="[Text]" custT="1"/>
      <dgm:spPr/>
      <dgm:t>
        <a:bodyPr/>
        <a:lstStyle/>
        <a:p>
          <a:r>
            <a:rPr lang="el-G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σ</a:t>
          </a:r>
          <a:r>
            <a: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 → </a:t>
          </a:r>
          <a:r>
            <a:rPr lang="el-G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π</a:t>
          </a:r>
          <a:r>
            <a: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* transition</a:t>
          </a:r>
          <a:endParaRPr lang="en-US" sz="3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54C69F-4E6B-4E8D-AB46-690049555C96}" type="parTrans" cxnId="{66F776AF-7A85-4DB6-A907-E0ACACA645EA}">
      <dgm:prSet/>
      <dgm:spPr/>
      <dgm:t>
        <a:bodyPr/>
        <a:lstStyle/>
        <a:p>
          <a:endParaRPr lang="en-IN"/>
        </a:p>
      </dgm:t>
    </dgm:pt>
    <dgm:pt modelId="{95CC8204-760E-41D4-A44E-E10A24BDBE75}" type="sibTrans" cxnId="{66F776AF-7A85-4DB6-A907-E0ACACA645EA}">
      <dgm:prSet/>
      <dgm:spPr/>
      <dgm:t>
        <a:bodyPr/>
        <a:lstStyle/>
        <a:p>
          <a:endParaRPr lang="en-IN"/>
        </a:p>
      </dgm:t>
    </dgm:pt>
    <dgm:pt modelId="{9C086FCE-5838-4E6A-A7E3-7E5CE7D4F49E}">
      <dgm:prSet phldrT="[Text]"/>
      <dgm:spPr/>
      <dgm:t>
        <a:bodyPr/>
        <a:lstStyle/>
        <a:p>
          <a:r>
            <a:rPr lang="en-US" dirty="0" smtClean="0"/>
            <a:t>6</a:t>
          </a:r>
          <a:endParaRPr lang="en-US" dirty="0"/>
        </a:p>
      </dgm:t>
    </dgm:pt>
    <dgm:pt modelId="{4221D5B2-FAF7-4219-88FB-550F7C8AF0C0}" type="parTrans" cxnId="{31603A89-ACDC-44D9-8175-9B59ED340091}">
      <dgm:prSet/>
      <dgm:spPr/>
      <dgm:t>
        <a:bodyPr/>
        <a:lstStyle/>
        <a:p>
          <a:endParaRPr lang="en-IN"/>
        </a:p>
      </dgm:t>
    </dgm:pt>
    <dgm:pt modelId="{6CE19089-1BC4-4B93-9042-47454C1C0A36}" type="sibTrans" cxnId="{31603A89-ACDC-44D9-8175-9B59ED340091}">
      <dgm:prSet/>
      <dgm:spPr/>
      <dgm:t>
        <a:bodyPr/>
        <a:lstStyle/>
        <a:p>
          <a:endParaRPr lang="en-IN"/>
        </a:p>
      </dgm:t>
    </dgm:pt>
    <dgm:pt modelId="{7924903D-BDC7-4B6D-AF52-2CF5FAF6A786}">
      <dgm:prSet phldrT="[Text]" custT="1"/>
      <dgm:spPr/>
      <dgm:t>
        <a:bodyPr/>
        <a:lstStyle/>
        <a:p>
          <a:r>
            <a:rPr lang="el-G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π</a:t>
          </a:r>
          <a:r>
            <a: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 → </a:t>
          </a:r>
          <a:r>
            <a:rPr lang="el-G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σ</a:t>
          </a:r>
          <a:r>
            <a: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* transition</a:t>
          </a:r>
          <a:endParaRPr lang="en-US" sz="3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CC247-2E8F-4174-8BC2-F6299989C81E}" type="parTrans" cxnId="{DADBE7A5-303E-47CC-B8B5-4DCF9F2755D8}">
      <dgm:prSet/>
      <dgm:spPr/>
      <dgm:t>
        <a:bodyPr/>
        <a:lstStyle/>
        <a:p>
          <a:endParaRPr lang="en-IN"/>
        </a:p>
      </dgm:t>
    </dgm:pt>
    <dgm:pt modelId="{F8964EB4-95BC-4545-9C05-08E5D55D88C4}" type="sibTrans" cxnId="{DADBE7A5-303E-47CC-B8B5-4DCF9F2755D8}">
      <dgm:prSet/>
      <dgm:spPr/>
      <dgm:t>
        <a:bodyPr/>
        <a:lstStyle/>
        <a:p>
          <a:endParaRPr lang="en-IN"/>
        </a:p>
      </dgm:t>
    </dgm:pt>
    <dgm:pt modelId="{AAE7A1E6-6847-453D-B55B-8A82BF138C1D}" type="pres">
      <dgm:prSet presAssocID="{F6FEADD9-F67D-41F5-BA4C-3C84956E7F4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4407577-18A2-46E0-8805-2838042EB67A}" type="pres">
      <dgm:prSet presAssocID="{74EE5CD8-078F-4590-BF9C-A341A294A016}" presName="linNode" presStyleCnt="0"/>
      <dgm:spPr/>
      <dgm:t>
        <a:bodyPr/>
        <a:lstStyle/>
        <a:p>
          <a:endParaRPr lang="en-US"/>
        </a:p>
      </dgm:t>
    </dgm:pt>
    <dgm:pt modelId="{7E429971-BC57-430F-BB25-C0574E5E39E3}" type="pres">
      <dgm:prSet presAssocID="{74EE5CD8-078F-4590-BF9C-A341A294A016}" presName="parentText" presStyleLbl="node1" presStyleIdx="0" presStyleCnt="6" custLinFactNeighborY="-15667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D54B1729-BC98-42C1-9C6C-D65DCBA4358F}" type="pres">
      <dgm:prSet presAssocID="{74EE5CD8-078F-4590-BF9C-A341A294A016}" presName="descendantText" presStyleLbl="alignAccFollowNode1" presStyleIdx="0" presStyleCnt="6" custScaleX="25963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AB8574CC-D4F2-4555-AEE3-F4EE58B11D03}" type="pres">
      <dgm:prSet presAssocID="{CF9FB981-E6ED-4440-AC98-4E4E2ABA2C55}" presName="sp" presStyleCnt="0"/>
      <dgm:spPr/>
      <dgm:t>
        <a:bodyPr/>
        <a:lstStyle/>
        <a:p>
          <a:endParaRPr lang="en-US"/>
        </a:p>
      </dgm:t>
    </dgm:pt>
    <dgm:pt modelId="{85B8F607-FDD8-476A-ADBE-E1250824F294}" type="pres">
      <dgm:prSet presAssocID="{AA046201-5C4D-445E-BF0B-5C6D2B0A1945}" presName="linNode" presStyleCnt="0"/>
      <dgm:spPr/>
      <dgm:t>
        <a:bodyPr/>
        <a:lstStyle/>
        <a:p>
          <a:endParaRPr lang="en-US"/>
        </a:p>
      </dgm:t>
    </dgm:pt>
    <dgm:pt modelId="{C04276DC-EE64-470A-B8BC-09067B8045FA}" type="pres">
      <dgm:prSet presAssocID="{AA046201-5C4D-445E-BF0B-5C6D2B0A1945}" presName="parentText" presStyleLbl="node1" presStyleIdx="1" presStyleCnt="6" custLinFactNeighborX="-6" custLinFactNeighborY="-4607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B37A5355-225B-4C6F-AED7-6C620F99EECC}" type="pres">
      <dgm:prSet presAssocID="{AA046201-5C4D-445E-BF0B-5C6D2B0A1945}" presName="descendantText" presStyleLbl="alignAccFollowNode1" presStyleIdx="1" presStyleCnt="6" custScaleX="25963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5ACAA866-A8A8-4183-97B5-CEEAB1525C60}" type="pres">
      <dgm:prSet presAssocID="{40767EFF-7D52-4469-ACEE-7D28E67337E2}" presName="sp" presStyleCnt="0"/>
      <dgm:spPr/>
      <dgm:t>
        <a:bodyPr/>
        <a:lstStyle/>
        <a:p>
          <a:endParaRPr lang="en-US"/>
        </a:p>
      </dgm:t>
    </dgm:pt>
    <dgm:pt modelId="{477213BE-9E91-4950-8451-7F60796F47F4}" type="pres">
      <dgm:prSet presAssocID="{D1776C8F-2B10-4075-8DF7-7F65AB725ED5}" presName="linNode" presStyleCnt="0"/>
      <dgm:spPr/>
      <dgm:t>
        <a:bodyPr/>
        <a:lstStyle/>
        <a:p>
          <a:endParaRPr lang="en-US"/>
        </a:p>
      </dgm:t>
    </dgm:pt>
    <dgm:pt modelId="{F5034101-5B7D-4FE7-B47A-5A48CF39606B}" type="pres">
      <dgm:prSet presAssocID="{D1776C8F-2B10-4075-8DF7-7F65AB725ED5}" presName="parentText" presStyleLbl="node1" presStyleIdx="2" presStyleCnt="6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C7C3E6FD-D83F-4BDA-907E-B5EE041DA931}" type="pres">
      <dgm:prSet presAssocID="{D1776C8F-2B10-4075-8DF7-7F65AB725ED5}" presName="descendantText" presStyleLbl="alignAccFollowNode1" presStyleIdx="2" presStyleCnt="6" custScaleX="25963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0950C55C-6AE2-477A-AB63-FF805D76B5CA}" type="pres">
      <dgm:prSet presAssocID="{88B75C29-8054-417D-BCE3-878A55118F6D}" presName="sp" presStyleCnt="0"/>
      <dgm:spPr/>
      <dgm:t>
        <a:bodyPr/>
        <a:lstStyle/>
        <a:p>
          <a:endParaRPr lang="en-IN"/>
        </a:p>
      </dgm:t>
    </dgm:pt>
    <dgm:pt modelId="{6BA817EF-4A68-4657-83DE-1D1E72C199C3}" type="pres">
      <dgm:prSet presAssocID="{10CF16DA-BFAF-4768-86AF-F5B9D37BC56D}" presName="linNode" presStyleCnt="0"/>
      <dgm:spPr/>
      <dgm:t>
        <a:bodyPr/>
        <a:lstStyle/>
        <a:p>
          <a:endParaRPr lang="en-IN"/>
        </a:p>
      </dgm:t>
    </dgm:pt>
    <dgm:pt modelId="{692212B7-8AB4-43D7-9D29-C58BA2890BE3}" type="pres">
      <dgm:prSet presAssocID="{10CF16DA-BFAF-4768-86AF-F5B9D37BC56D}" presName="parentText" presStyleLbl="node1" presStyleIdx="3" presStyleCnt="6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IN"/>
        </a:p>
      </dgm:t>
    </dgm:pt>
    <dgm:pt modelId="{745AD920-E4B8-45A5-90DC-18A23C4805A6}" type="pres">
      <dgm:prSet presAssocID="{10CF16DA-BFAF-4768-86AF-F5B9D37BC56D}" presName="descendantText" presStyleLbl="alignAccFollowNode1" presStyleIdx="3" presStyleCnt="6" custScaleX="25963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IN"/>
        </a:p>
      </dgm:t>
    </dgm:pt>
    <dgm:pt modelId="{50BC9F9A-A8C2-475A-B3CB-22B88AC263CF}" type="pres">
      <dgm:prSet presAssocID="{D938949C-A81B-4A3E-B985-65D574D09635}" presName="sp" presStyleCnt="0"/>
      <dgm:spPr/>
      <dgm:t>
        <a:bodyPr/>
        <a:lstStyle/>
        <a:p>
          <a:endParaRPr lang="en-IN"/>
        </a:p>
      </dgm:t>
    </dgm:pt>
    <dgm:pt modelId="{DA4ED3B8-1850-47BF-9069-EC7AE70E1EA4}" type="pres">
      <dgm:prSet presAssocID="{0282A963-CFA8-4143-9B29-679D0D6A0158}" presName="linNode" presStyleCnt="0"/>
      <dgm:spPr/>
      <dgm:t>
        <a:bodyPr/>
        <a:lstStyle/>
        <a:p>
          <a:endParaRPr lang="en-IN"/>
        </a:p>
      </dgm:t>
    </dgm:pt>
    <dgm:pt modelId="{DCF55347-1E7C-4AF7-8CC4-A18A3FC45743}" type="pres">
      <dgm:prSet presAssocID="{0282A963-CFA8-4143-9B29-679D0D6A0158}" presName="parentText" presStyleLbl="node1" presStyleIdx="4" presStyleCnt="6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IN"/>
        </a:p>
      </dgm:t>
    </dgm:pt>
    <dgm:pt modelId="{9969AFD4-7CCF-493A-8D1D-43A3644DFBE4}" type="pres">
      <dgm:prSet presAssocID="{0282A963-CFA8-4143-9B29-679D0D6A0158}" presName="descendantText" presStyleLbl="alignAccFollowNode1" presStyleIdx="4" presStyleCnt="6" custScaleX="25963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IN"/>
        </a:p>
      </dgm:t>
    </dgm:pt>
    <dgm:pt modelId="{D9E5534D-BEAA-4AB1-9E63-7420BF7CDD0B}" type="pres">
      <dgm:prSet presAssocID="{A8DD2475-DB48-44C0-8EA4-C05BFCCC7EF9}" presName="sp" presStyleCnt="0"/>
      <dgm:spPr/>
      <dgm:t>
        <a:bodyPr/>
        <a:lstStyle/>
        <a:p>
          <a:endParaRPr lang="en-IN"/>
        </a:p>
      </dgm:t>
    </dgm:pt>
    <dgm:pt modelId="{63791954-B4B5-43A4-9742-CFED271DBDC5}" type="pres">
      <dgm:prSet presAssocID="{9C086FCE-5838-4E6A-A7E3-7E5CE7D4F49E}" presName="linNode" presStyleCnt="0"/>
      <dgm:spPr/>
      <dgm:t>
        <a:bodyPr/>
        <a:lstStyle/>
        <a:p>
          <a:endParaRPr lang="en-IN"/>
        </a:p>
      </dgm:t>
    </dgm:pt>
    <dgm:pt modelId="{1D2892F0-DAE7-4DA3-8735-B3E2F2A5167A}" type="pres">
      <dgm:prSet presAssocID="{9C086FCE-5838-4E6A-A7E3-7E5CE7D4F49E}" presName="parentText" presStyleLbl="node1" presStyleIdx="5" presStyleCnt="6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IN"/>
        </a:p>
      </dgm:t>
    </dgm:pt>
    <dgm:pt modelId="{F7D0AFA5-B0FD-4143-BA54-47A6F1F2E431}" type="pres">
      <dgm:prSet presAssocID="{9C086FCE-5838-4E6A-A7E3-7E5CE7D4F49E}" presName="descendantText" presStyleLbl="alignAccFollowNode1" presStyleIdx="5" presStyleCnt="6" custScaleX="25963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IN"/>
        </a:p>
      </dgm:t>
    </dgm:pt>
  </dgm:ptLst>
  <dgm:cxnLst>
    <dgm:cxn modelId="{3F345107-189D-45A5-B19F-6FE7AD404868}" type="presOf" srcId="{15137CE1-6D4C-4EC4-832A-7F052C4B02E6}" destId="{745AD920-E4B8-45A5-90DC-18A23C4805A6}" srcOrd="0" destOrd="0" presId="urn:microsoft.com/office/officeart/2005/8/layout/vList5"/>
    <dgm:cxn modelId="{AFF7133D-5E9D-4613-9299-006F9E49301B}" type="presOf" srcId="{AA046201-5C4D-445E-BF0B-5C6D2B0A1945}" destId="{C04276DC-EE64-470A-B8BC-09067B8045FA}" srcOrd="0" destOrd="0" presId="urn:microsoft.com/office/officeart/2005/8/layout/vList5"/>
    <dgm:cxn modelId="{8FF7184B-7194-4842-B2EE-A5E22C799BB2}" srcId="{F6FEADD9-F67D-41F5-BA4C-3C84956E7F46}" destId="{10CF16DA-BFAF-4768-86AF-F5B9D37BC56D}" srcOrd="3" destOrd="0" parTransId="{9597F528-8399-4332-9ED2-7955331AE04E}" sibTransId="{D938949C-A81B-4A3E-B985-65D574D09635}"/>
    <dgm:cxn modelId="{1D12F37E-DF42-400C-B5B5-A8FAF49EC0EC}" type="presOf" srcId="{1E4D3931-0DBD-4211-A24A-6AF364284B1E}" destId="{D54B1729-BC98-42C1-9C6C-D65DCBA4358F}" srcOrd="0" destOrd="0" presId="urn:microsoft.com/office/officeart/2005/8/layout/vList5"/>
    <dgm:cxn modelId="{9A0DCB65-9DCB-4972-9768-1762E4116F3C}" type="presOf" srcId="{74EE5CD8-078F-4590-BF9C-A341A294A016}" destId="{7E429971-BC57-430F-BB25-C0574E5E39E3}" srcOrd="0" destOrd="0" presId="urn:microsoft.com/office/officeart/2005/8/layout/vList5"/>
    <dgm:cxn modelId="{66F776AF-7A85-4DB6-A907-E0ACACA645EA}" srcId="{0282A963-CFA8-4143-9B29-679D0D6A0158}" destId="{ED67A150-C326-4636-8DCA-F0B5873508B7}" srcOrd="0" destOrd="0" parTransId="{B054C69F-4E6B-4E8D-AB46-690049555C96}" sibTransId="{95CC8204-760E-41D4-A44E-E10A24BDBE75}"/>
    <dgm:cxn modelId="{BFA904E2-D3AF-4609-B986-6DD6DAA18FEA}" type="presOf" srcId="{9C086FCE-5838-4E6A-A7E3-7E5CE7D4F49E}" destId="{1D2892F0-DAE7-4DA3-8735-B3E2F2A5167A}" srcOrd="0" destOrd="0" presId="urn:microsoft.com/office/officeart/2005/8/layout/vList5"/>
    <dgm:cxn modelId="{50C48992-75DB-4658-88A4-556EEF08A303}" type="presOf" srcId="{7924903D-BDC7-4B6D-AF52-2CF5FAF6A786}" destId="{F7D0AFA5-B0FD-4143-BA54-47A6F1F2E431}" srcOrd="0" destOrd="0" presId="urn:microsoft.com/office/officeart/2005/8/layout/vList5"/>
    <dgm:cxn modelId="{B6416E04-E5DE-46CA-AD27-47EBE280D636}" type="presOf" srcId="{C59269D0-92A5-481C-BA64-727AFB0DD545}" destId="{B37A5355-225B-4C6F-AED7-6C620F99EECC}" srcOrd="0" destOrd="0" presId="urn:microsoft.com/office/officeart/2005/8/layout/vList5"/>
    <dgm:cxn modelId="{F152A21C-107B-4769-ADFC-296E11F8DA24}" type="presOf" srcId="{10CF16DA-BFAF-4768-86AF-F5B9D37BC56D}" destId="{692212B7-8AB4-43D7-9D29-C58BA2890BE3}" srcOrd="0" destOrd="0" presId="urn:microsoft.com/office/officeart/2005/8/layout/vList5"/>
    <dgm:cxn modelId="{F40F9561-0D4C-44CF-91EF-A92B1DBDE44B}" srcId="{F6FEADD9-F67D-41F5-BA4C-3C84956E7F46}" destId="{74EE5CD8-078F-4590-BF9C-A341A294A016}" srcOrd="0" destOrd="0" parTransId="{BB568D76-3363-43D3-B00C-3359A643216C}" sibTransId="{CF9FB981-E6ED-4440-AC98-4E4E2ABA2C55}"/>
    <dgm:cxn modelId="{43EB3C9A-F322-4B10-A0CB-E817B89FF82E}" srcId="{F6FEADD9-F67D-41F5-BA4C-3C84956E7F46}" destId="{0282A963-CFA8-4143-9B29-679D0D6A0158}" srcOrd="4" destOrd="0" parTransId="{3B903A9E-B125-4596-8F58-992FA0CCC39D}" sibTransId="{A8DD2475-DB48-44C0-8EA4-C05BFCCC7EF9}"/>
    <dgm:cxn modelId="{5417F3DF-8CAE-4E6C-ADBB-ED6F50084B8E}" type="presOf" srcId="{D1776C8F-2B10-4075-8DF7-7F65AB725ED5}" destId="{F5034101-5B7D-4FE7-B47A-5A48CF39606B}" srcOrd="0" destOrd="0" presId="urn:microsoft.com/office/officeart/2005/8/layout/vList5"/>
    <dgm:cxn modelId="{B8AF1086-D7BE-446F-9133-738B599E9A7D}" srcId="{F6FEADD9-F67D-41F5-BA4C-3C84956E7F46}" destId="{AA046201-5C4D-445E-BF0B-5C6D2B0A1945}" srcOrd="1" destOrd="0" parTransId="{FE92FC33-5E0F-4302-9E80-A69E8ACDDE56}" sibTransId="{40767EFF-7D52-4469-ACEE-7D28E67337E2}"/>
    <dgm:cxn modelId="{EF1AB1D0-E176-48CD-A5B9-7199915A6381}" srcId="{10CF16DA-BFAF-4768-86AF-F5B9D37BC56D}" destId="{15137CE1-6D4C-4EC4-832A-7F052C4B02E6}" srcOrd="0" destOrd="0" parTransId="{12E3ABF7-1CB7-4B2C-823B-2E6F37A3BE88}" sibTransId="{9E9AB580-F728-44F6-9E4E-33880B14FF26}"/>
    <dgm:cxn modelId="{31603A89-ACDC-44D9-8175-9B59ED340091}" srcId="{F6FEADD9-F67D-41F5-BA4C-3C84956E7F46}" destId="{9C086FCE-5838-4E6A-A7E3-7E5CE7D4F49E}" srcOrd="5" destOrd="0" parTransId="{4221D5B2-FAF7-4219-88FB-550F7C8AF0C0}" sibTransId="{6CE19089-1BC4-4B93-9042-47454C1C0A36}"/>
    <dgm:cxn modelId="{3D887057-7E91-45EF-8E4B-3006C2DFECB4}" type="presOf" srcId="{6BE4E373-0656-4EDC-821E-BE09C952B1F6}" destId="{C7C3E6FD-D83F-4BDA-907E-B5EE041DA931}" srcOrd="0" destOrd="0" presId="urn:microsoft.com/office/officeart/2005/8/layout/vList5"/>
    <dgm:cxn modelId="{7077B78D-FCDC-4519-8416-DC357ACD5043}" srcId="{F6FEADD9-F67D-41F5-BA4C-3C84956E7F46}" destId="{D1776C8F-2B10-4075-8DF7-7F65AB725ED5}" srcOrd="2" destOrd="0" parTransId="{7291E740-3E17-41B3-99D3-1D67AE37CC3F}" sibTransId="{88B75C29-8054-417D-BCE3-878A55118F6D}"/>
    <dgm:cxn modelId="{119690D4-400B-468B-8BA0-5C9C9E2AFEAF}" srcId="{D1776C8F-2B10-4075-8DF7-7F65AB725ED5}" destId="{6BE4E373-0656-4EDC-821E-BE09C952B1F6}" srcOrd="0" destOrd="0" parTransId="{34218063-BF94-4304-99BD-B3F7BA4D3C8F}" sibTransId="{E17B9BF1-2948-497F-8EC7-3BF734D839DB}"/>
    <dgm:cxn modelId="{DADBE7A5-303E-47CC-B8B5-4DCF9F2755D8}" srcId="{9C086FCE-5838-4E6A-A7E3-7E5CE7D4F49E}" destId="{7924903D-BDC7-4B6D-AF52-2CF5FAF6A786}" srcOrd="0" destOrd="0" parTransId="{030CC247-2E8F-4174-8BC2-F6299989C81E}" sibTransId="{F8964EB4-95BC-4545-9C05-08E5D55D88C4}"/>
    <dgm:cxn modelId="{63E4D827-0083-4625-9FD6-043D8D32091E}" srcId="{74EE5CD8-078F-4590-BF9C-A341A294A016}" destId="{1E4D3931-0DBD-4211-A24A-6AF364284B1E}" srcOrd="0" destOrd="0" parTransId="{FC93695B-FD0E-4353-B1FD-4328F4386DEC}" sibTransId="{CADAA3D9-7C63-4729-85B0-64C8AF644EEF}"/>
    <dgm:cxn modelId="{DBCA7E61-D822-40A0-A27A-D7E092386A0B}" type="presOf" srcId="{F6FEADD9-F67D-41F5-BA4C-3C84956E7F46}" destId="{AAE7A1E6-6847-453D-B55B-8A82BF138C1D}" srcOrd="0" destOrd="0" presId="urn:microsoft.com/office/officeart/2005/8/layout/vList5"/>
    <dgm:cxn modelId="{CCD666C7-A64D-4B83-8811-5D627E70456F}" type="presOf" srcId="{ED67A150-C326-4636-8DCA-F0B5873508B7}" destId="{9969AFD4-7CCF-493A-8D1D-43A3644DFBE4}" srcOrd="0" destOrd="0" presId="urn:microsoft.com/office/officeart/2005/8/layout/vList5"/>
    <dgm:cxn modelId="{9071FB3B-D26B-4384-BD1A-80C12C62D02C}" srcId="{AA046201-5C4D-445E-BF0B-5C6D2B0A1945}" destId="{C59269D0-92A5-481C-BA64-727AFB0DD545}" srcOrd="0" destOrd="0" parTransId="{312CC84D-092F-422A-AA24-A4619DBBB7BE}" sibTransId="{266DE8E8-1339-41C4-B9A7-6148496C7FA9}"/>
    <dgm:cxn modelId="{35166667-0293-40A3-B875-9A487755F0D7}" type="presOf" srcId="{0282A963-CFA8-4143-9B29-679D0D6A0158}" destId="{DCF55347-1E7C-4AF7-8CC4-A18A3FC45743}" srcOrd="0" destOrd="0" presId="urn:microsoft.com/office/officeart/2005/8/layout/vList5"/>
    <dgm:cxn modelId="{1E18118B-9778-4714-A249-2B714D5427F7}" type="presParOf" srcId="{AAE7A1E6-6847-453D-B55B-8A82BF138C1D}" destId="{C4407577-18A2-46E0-8805-2838042EB67A}" srcOrd="0" destOrd="0" presId="urn:microsoft.com/office/officeart/2005/8/layout/vList5"/>
    <dgm:cxn modelId="{84152E8A-21A6-4CAF-BC09-47C13F4FFFB8}" type="presParOf" srcId="{C4407577-18A2-46E0-8805-2838042EB67A}" destId="{7E429971-BC57-430F-BB25-C0574E5E39E3}" srcOrd="0" destOrd="0" presId="urn:microsoft.com/office/officeart/2005/8/layout/vList5"/>
    <dgm:cxn modelId="{1D51832F-3B38-483B-8C08-BDD413206841}" type="presParOf" srcId="{C4407577-18A2-46E0-8805-2838042EB67A}" destId="{D54B1729-BC98-42C1-9C6C-D65DCBA4358F}" srcOrd="1" destOrd="0" presId="urn:microsoft.com/office/officeart/2005/8/layout/vList5"/>
    <dgm:cxn modelId="{F2BB24AB-7DB6-4F0F-92D8-664E0F322520}" type="presParOf" srcId="{AAE7A1E6-6847-453D-B55B-8A82BF138C1D}" destId="{AB8574CC-D4F2-4555-AEE3-F4EE58B11D03}" srcOrd="1" destOrd="0" presId="urn:microsoft.com/office/officeart/2005/8/layout/vList5"/>
    <dgm:cxn modelId="{3F47CC38-27AC-4E4E-92A2-FDE046382C80}" type="presParOf" srcId="{AAE7A1E6-6847-453D-B55B-8A82BF138C1D}" destId="{85B8F607-FDD8-476A-ADBE-E1250824F294}" srcOrd="2" destOrd="0" presId="urn:microsoft.com/office/officeart/2005/8/layout/vList5"/>
    <dgm:cxn modelId="{B4BBC5E0-69C0-4FD2-84A6-C47E62DEA28D}" type="presParOf" srcId="{85B8F607-FDD8-476A-ADBE-E1250824F294}" destId="{C04276DC-EE64-470A-B8BC-09067B8045FA}" srcOrd="0" destOrd="0" presId="urn:microsoft.com/office/officeart/2005/8/layout/vList5"/>
    <dgm:cxn modelId="{71B90C6E-E0F2-4EE1-8864-5914AAFA20A7}" type="presParOf" srcId="{85B8F607-FDD8-476A-ADBE-E1250824F294}" destId="{B37A5355-225B-4C6F-AED7-6C620F99EECC}" srcOrd="1" destOrd="0" presId="urn:microsoft.com/office/officeart/2005/8/layout/vList5"/>
    <dgm:cxn modelId="{E6DEED78-0C33-4D1D-A595-AFE4311369E4}" type="presParOf" srcId="{AAE7A1E6-6847-453D-B55B-8A82BF138C1D}" destId="{5ACAA866-A8A8-4183-97B5-CEEAB1525C60}" srcOrd="3" destOrd="0" presId="urn:microsoft.com/office/officeart/2005/8/layout/vList5"/>
    <dgm:cxn modelId="{FD2A22C3-24B0-4E4D-A3BC-79528D3FBC48}" type="presParOf" srcId="{AAE7A1E6-6847-453D-B55B-8A82BF138C1D}" destId="{477213BE-9E91-4950-8451-7F60796F47F4}" srcOrd="4" destOrd="0" presId="urn:microsoft.com/office/officeart/2005/8/layout/vList5"/>
    <dgm:cxn modelId="{2D9E3819-8AF8-4F78-AD5E-1D892BCE0381}" type="presParOf" srcId="{477213BE-9E91-4950-8451-7F60796F47F4}" destId="{F5034101-5B7D-4FE7-B47A-5A48CF39606B}" srcOrd="0" destOrd="0" presId="urn:microsoft.com/office/officeart/2005/8/layout/vList5"/>
    <dgm:cxn modelId="{5FD7E964-E46A-45B4-A545-5D657B6094BB}" type="presParOf" srcId="{477213BE-9E91-4950-8451-7F60796F47F4}" destId="{C7C3E6FD-D83F-4BDA-907E-B5EE041DA931}" srcOrd="1" destOrd="0" presId="urn:microsoft.com/office/officeart/2005/8/layout/vList5"/>
    <dgm:cxn modelId="{6EB1BDEF-C742-46E9-A4EF-5BFD9A96019D}" type="presParOf" srcId="{AAE7A1E6-6847-453D-B55B-8A82BF138C1D}" destId="{0950C55C-6AE2-477A-AB63-FF805D76B5CA}" srcOrd="5" destOrd="0" presId="urn:microsoft.com/office/officeart/2005/8/layout/vList5"/>
    <dgm:cxn modelId="{04359E59-CE91-4C35-8908-0F85137993BF}" type="presParOf" srcId="{AAE7A1E6-6847-453D-B55B-8A82BF138C1D}" destId="{6BA817EF-4A68-4657-83DE-1D1E72C199C3}" srcOrd="6" destOrd="0" presId="urn:microsoft.com/office/officeart/2005/8/layout/vList5"/>
    <dgm:cxn modelId="{0EA3F9EF-AB41-40CD-B3A9-603D4628C0EC}" type="presParOf" srcId="{6BA817EF-4A68-4657-83DE-1D1E72C199C3}" destId="{692212B7-8AB4-43D7-9D29-C58BA2890BE3}" srcOrd="0" destOrd="0" presId="urn:microsoft.com/office/officeart/2005/8/layout/vList5"/>
    <dgm:cxn modelId="{7BF694EF-C8AE-40E3-B61A-9BD2BECDD4B9}" type="presParOf" srcId="{6BA817EF-4A68-4657-83DE-1D1E72C199C3}" destId="{745AD920-E4B8-45A5-90DC-18A23C4805A6}" srcOrd="1" destOrd="0" presId="urn:microsoft.com/office/officeart/2005/8/layout/vList5"/>
    <dgm:cxn modelId="{AABB0B1A-55AE-4057-A506-3588C9956C08}" type="presParOf" srcId="{AAE7A1E6-6847-453D-B55B-8A82BF138C1D}" destId="{50BC9F9A-A8C2-475A-B3CB-22B88AC263CF}" srcOrd="7" destOrd="0" presId="urn:microsoft.com/office/officeart/2005/8/layout/vList5"/>
    <dgm:cxn modelId="{71250F5B-7730-4272-BA8C-D748098D3DF5}" type="presParOf" srcId="{AAE7A1E6-6847-453D-B55B-8A82BF138C1D}" destId="{DA4ED3B8-1850-47BF-9069-EC7AE70E1EA4}" srcOrd="8" destOrd="0" presId="urn:microsoft.com/office/officeart/2005/8/layout/vList5"/>
    <dgm:cxn modelId="{42EAFE0E-DA97-4779-A249-D1E248C17E5A}" type="presParOf" srcId="{DA4ED3B8-1850-47BF-9069-EC7AE70E1EA4}" destId="{DCF55347-1E7C-4AF7-8CC4-A18A3FC45743}" srcOrd="0" destOrd="0" presId="urn:microsoft.com/office/officeart/2005/8/layout/vList5"/>
    <dgm:cxn modelId="{1F94DB6D-D7FA-4A91-B872-0059D2EEC4AF}" type="presParOf" srcId="{DA4ED3B8-1850-47BF-9069-EC7AE70E1EA4}" destId="{9969AFD4-7CCF-493A-8D1D-43A3644DFBE4}" srcOrd="1" destOrd="0" presId="urn:microsoft.com/office/officeart/2005/8/layout/vList5"/>
    <dgm:cxn modelId="{84A35422-C169-4602-A097-5E9A97F79A68}" type="presParOf" srcId="{AAE7A1E6-6847-453D-B55B-8A82BF138C1D}" destId="{D9E5534D-BEAA-4AB1-9E63-7420BF7CDD0B}" srcOrd="9" destOrd="0" presId="urn:microsoft.com/office/officeart/2005/8/layout/vList5"/>
    <dgm:cxn modelId="{F768672B-95E7-4EF1-B611-6EB31DB27317}" type="presParOf" srcId="{AAE7A1E6-6847-453D-B55B-8A82BF138C1D}" destId="{63791954-B4B5-43A4-9742-CFED271DBDC5}" srcOrd="10" destOrd="0" presId="urn:microsoft.com/office/officeart/2005/8/layout/vList5"/>
    <dgm:cxn modelId="{35D939BF-C177-47BF-A3DD-96751B1289D1}" type="presParOf" srcId="{63791954-B4B5-43A4-9742-CFED271DBDC5}" destId="{1D2892F0-DAE7-4DA3-8735-B3E2F2A5167A}" srcOrd="0" destOrd="0" presId="urn:microsoft.com/office/officeart/2005/8/layout/vList5"/>
    <dgm:cxn modelId="{0499ED53-169E-45D4-A817-FC8ADC792A08}" type="presParOf" srcId="{63791954-B4B5-43A4-9742-CFED271DBDC5}" destId="{F7D0AFA5-B0FD-4143-BA54-47A6F1F2E43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6FEADD9-F67D-41F5-BA4C-3C84956E7F46}" type="doc">
      <dgm:prSet loTypeId="urn:microsoft.com/office/officeart/2005/8/layout/vList6" loCatId="list" qsTypeId="urn:microsoft.com/office/officeart/2005/8/quickstyle/3d5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74EE5CD8-078F-4590-BF9C-A341A294A016}">
      <dgm:prSet phldrT="[Text]" custT="1"/>
      <dgm:spPr/>
      <dgm:t>
        <a:bodyPr/>
        <a:lstStyle/>
        <a:p>
          <a:r>
            <a:rPr lang="en-US" sz="4400" dirty="0" smtClean="0"/>
            <a:t>1</a:t>
          </a:r>
          <a:endParaRPr lang="en-US" sz="4400" dirty="0"/>
        </a:p>
      </dgm:t>
    </dgm:pt>
    <dgm:pt modelId="{BB568D76-3363-43D3-B00C-3359A643216C}" type="parTrans" cxnId="{F40F9561-0D4C-44CF-91EF-A92B1DBDE44B}">
      <dgm:prSet/>
      <dgm:spPr/>
      <dgm:t>
        <a:bodyPr/>
        <a:lstStyle/>
        <a:p>
          <a:endParaRPr lang="en-US" sz="3200"/>
        </a:p>
      </dgm:t>
    </dgm:pt>
    <dgm:pt modelId="{CF9FB981-E6ED-4440-AC98-4E4E2ABA2C55}" type="sibTrans" cxnId="{F40F9561-0D4C-44CF-91EF-A92B1DBDE44B}">
      <dgm:prSet/>
      <dgm:spPr/>
      <dgm:t>
        <a:bodyPr/>
        <a:lstStyle/>
        <a:p>
          <a:endParaRPr lang="en-US" sz="3200"/>
        </a:p>
      </dgm:t>
    </dgm:pt>
    <dgm:pt modelId="{AA046201-5C4D-445E-BF0B-5C6D2B0A1945}">
      <dgm:prSet phldrT="[Text]" custT="1"/>
      <dgm:spPr/>
      <dgm:t>
        <a:bodyPr/>
        <a:lstStyle/>
        <a:p>
          <a:r>
            <a:rPr lang="en-US" sz="4400" dirty="0" smtClean="0"/>
            <a:t>2</a:t>
          </a:r>
          <a:endParaRPr lang="en-US" sz="4400" dirty="0"/>
        </a:p>
      </dgm:t>
    </dgm:pt>
    <dgm:pt modelId="{FE92FC33-5E0F-4302-9E80-A69E8ACDDE56}" type="parTrans" cxnId="{B8AF1086-D7BE-446F-9133-738B599E9A7D}">
      <dgm:prSet/>
      <dgm:spPr/>
      <dgm:t>
        <a:bodyPr/>
        <a:lstStyle/>
        <a:p>
          <a:endParaRPr lang="en-US" sz="3200"/>
        </a:p>
      </dgm:t>
    </dgm:pt>
    <dgm:pt modelId="{40767EFF-7D52-4469-ACEE-7D28E67337E2}" type="sibTrans" cxnId="{B8AF1086-D7BE-446F-9133-738B599E9A7D}">
      <dgm:prSet/>
      <dgm:spPr/>
      <dgm:t>
        <a:bodyPr/>
        <a:lstStyle/>
        <a:p>
          <a:endParaRPr lang="en-US" sz="3200"/>
        </a:p>
      </dgm:t>
    </dgm:pt>
    <dgm:pt modelId="{C59269D0-92A5-481C-BA64-727AFB0DD545}">
      <dgm:prSet phldrT="[Text]" custT="1"/>
      <dgm:spPr/>
      <dgm:t>
        <a:bodyPr/>
        <a:lstStyle/>
        <a:p>
          <a:pPr>
            <a:lnSpc>
              <a:spcPct val="150000"/>
            </a:lnSpc>
          </a:pPr>
          <a:r>
            <a: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Hypsochromic Shift (Blue Shift)</a:t>
          </a:r>
          <a:endParaRPr lang="en-US" sz="3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2CC84D-092F-422A-AA24-A4619DBBB7BE}" type="parTrans" cxnId="{9071FB3B-D26B-4384-BD1A-80C12C62D02C}">
      <dgm:prSet/>
      <dgm:spPr/>
      <dgm:t>
        <a:bodyPr/>
        <a:lstStyle/>
        <a:p>
          <a:endParaRPr lang="en-US" sz="3200"/>
        </a:p>
      </dgm:t>
    </dgm:pt>
    <dgm:pt modelId="{266DE8E8-1339-41C4-B9A7-6148496C7FA9}" type="sibTrans" cxnId="{9071FB3B-D26B-4384-BD1A-80C12C62D02C}">
      <dgm:prSet/>
      <dgm:spPr/>
      <dgm:t>
        <a:bodyPr/>
        <a:lstStyle/>
        <a:p>
          <a:endParaRPr lang="en-US" sz="3200"/>
        </a:p>
      </dgm:t>
    </dgm:pt>
    <dgm:pt modelId="{D1776C8F-2B10-4075-8DF7-7F65AB725ED5}">
      <dgm:prSet phldrT="[Text]" custT="1"/>
      <dgm:spPr/>
      <dgm:t>
        <a:bodyPr/>
        <a:lstStyle/>
        <a:p>
          <a:r>
            <a:rPr lang="en-US" sz="4400" dirty="0" smtClean="0"/>
            <a:t>3</a:t>
          </a:r>
          <a:endParaRPr lang="en-US" sz="4400" dirty="0"/>
        </a:p>
      </dgm:t>
    </dgm:pt>
    <dgm:pt modelId="{7291E740-3E17-41B3-99D3-1D67AE37CC3F}" type="parTrans" cxnId="{7077B78D-FCDC-4519-8416-DC357ACD5043}">
      <dgm:prSet/>
      <dgm:spPr/>
      <dgm:t>
        <a:bodyPr/>
        <a:lstStyle/>
        <a:p>
          <a:endParaRPr lang="en-US" sz="3200"/>
        </a:p>
      </dgm:t>
    </dgm:pt>
    <dgm:pt modelId="{88B75C29-8054-417D-BCE3-878A55118F6D}" type="sibTrans" cxnId="{7077B78D-FCDC-4519-8416-DC357ACD5043}">
      <dgm:prSet/>
      <dgm:spPr/>
      <dgm:t>
        <a:bodyPr/>
        <a:lstStyle/>
        <a:p>
          <a:endParaRPr lang="en-US" sz="3200"/>
        </a:p>
      </dgm:t>
    </dgm:pt>
    <dgm:pt modelId="{6BE4E373-0656-4EDC-821E-BE09C952B1F6}">
      <dgm:prSet phldrT="[Text]" custT="1"/>
      <dgm:spPr/>
      <dgm:t>
        <a:bodyPr/>
        <a:lstStyle/>
        <a:p>
          <a:pPr>
            <a:lnSpc>
              <a:spcPct val="150000"/>
            </a:lnSpc>
          </a:pPr>
          <a:r>
            <a: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Hyperchromic Effect</a:t>
          </a:r>
          <a:endParaRPr lang="en-US" sz="3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4218063-BF94-4304-99BD-B3F7BA4D3C8F}" type="parTrans" cxnId="{119690D4-400B-468B-8BA0-5C9C9E2AFEAF}">
      <dgm:prSet/>
      <dgm:spPr/>
      <dgm:t>
        <a:bodyPr/>
        <a:lstStyle/>
        <a:p>
          <a:endParaRPr lang="en-US" sz="3200"/>
        </a:p>
      </dgm:t>
    </dgm:pt>
    <dgm:pt modelId="{E17B9BF1-2948-497F-8EC7-3BF734D839DB}" type="sibTrans" cxnId="{119690D4-400B-468B-8BA0-5C9C9E2AFEAF}">
      <dgm:prSet/>
      <dgm:spPr/>
      <dgm:t>
        <a:bodyPr/>
        <a:lstStyle/>
        <a:p>
          <a:endParaRPr lang="en-US" sz="3200"/>
        </a:p>
      </dgm:t>
    </dgm:pt>
    <dgm:pt modelId="{1E4D3931-0DBD-4211-A24A-6AF364284B1E}">
      <dgm:prSet phldrT="[Text]" custT="1"/>
      <dgm:spPr/>
      <dgm:t>
        <a:bodyPr/>
        <a:lstStyle/>
        <a:p>
          <a:pPr marL="280988" indent="-280988">
            <a:lnSpc>
              <a:spcPct val="150000"/>
            </a:lnSpc>
          </a:pPr>
          <a:r>
            <a: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Bathochromic Shift (Red Shift)</a:t>
          </a:r>
          <a:endParaRPr lang="en-US" sz="3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ADAA3D9-7C63-4729-85B0-64C8AF644EEF}" type="sibTrans" cxnId="{63E4D827-0083-4625-9FD6-043D8D32091E}">
      <dgm:prSet/>
      <dgm:spPr/>
      <dgm:t>
        <a:bodyPr/>
        <a:lstStyle/>
        <a:p>
          <a:endParaRPr lang="en-US" sz="3200"/>
        </a:p>
      </dgm:t>
    </dgm:pt>
    <dgm:pt modelId="{FC93695B-FD0E-4353-B1FD-4328F4386DEC}" type="parTrans" cxnId="{63E4D827-0083-4625-9FD6-043D8D32091E}">
      <dgm:prSet/>
      <dgm:spPr/>
      <dgm:t>
        <a:bodyPr/>
        <a:lstStyle/>
        <a:p>
          <a:endParaRPr lang="en-US" sz="3200"/>
        </a:p>
      </dgm:t>
    </dgm:pt>
    <dgm:pt modelId="{10CF16DA-BFAF-4768-86AF-F5B9D37BC56D}">
      <dgm:prSet phldrT="[Text]"/>
      <dgm:spPr/>
      <dgm:t>
        <a:bodyPr/>
        <a:lstStyle/>
        <a:p>
          <a:r>
            <a:rPr lang="en-US" dirty="0" smtClean="0"/>
            <a:t>4</a:t>
          </a:r>
          <a:endParaRPr lang="en-US" dirty="0"/>
        </a:p>
      </dgm:t>
    </dgm:pt>
    <dgm:pt modelId="{9597F528-8399-4332-9ED2-7955331AE04E}" type="parTrans" cxnId="{8FF7184B-7194-4842-B2EE-A5E22C799BB2}">
      <dgm:prSet/>
      <dgm:spPr/>
      <dgm:t>
        <a:bodyPr/>
        <a:lstStyle/>
        <a:p>
          <a:endParaRPr lang="en-IN"/>
        </a:p>
      </dgm:t>
    </dgm:pt>
    <dgm:pt modelId="{D938949C-A81B-4A3E-B985-65D574D09635}" type="sibTrans" cxnId="{8FF7184B-7194-4842-B2EE-A5E22C799BB2}">
      <dgm:prSet/>
      <dgm:spPr/>
      <dgm:t>
        <a:bodyPr/>
        <a:lstStyle/>
        <a:p>
          <a:endParaRPr lang="en-IN"/>
        </a:p>
      </dgm:t>
    </dgm:pt>
    <dgm:pt modelId="{15137CE1-6D4C-4EC4-832A-7F052C4B02E6}">
      <dgm:prSet phldrT="[Text]" custT="1"/>
      <dgm:spPr/>
      <dgm:t>
        <a:bodyPr/>
        <a:lstStyle/>
        <a:p>
          <a:pPr>
            <a:lnSpc>
              <a:spcPct val="150000"/>
            </a:lnSpc>
          </a:pPr>
          <a:r>
            <a: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Hypochromic Effect</a:t>
          </a:r>
          <a:endParaRPr lang="en-US" sz="3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2E3ABF7-1CB7-4B2C-823B-2E6F37A3BE88}" type="parTrans" cxnId="{EF1AB1D0-E176-48CD-A5B9-7199915A6381}">
      <dgm:prSet/>
      <dgm:spPr/>
      <dgm:t>
        <a:bodyPr/>
        <a:lstStyle/>
        <a:p>
          <a:endParaRPr lang="en-IN"/>
        </a:p>
      </dgm:t>
    </dgm:pt>
    <dgm:pt modelId="{9E9AB580-F728-44F6-9E4E-33880B14FF26}" type="sibTrans" cxnId="{EF1AB1D0-E176-48CD-A5B9-7199915A6381}">
      <dgm:prSet/>
      <dgm:spPr/>
      <dgm:t>
        <a:bodyPr/>
        <a:lstStyle/>
        <a:p>
          <a:endParaRPr lang="en-IN"/>
        </a:p>
      </dgm:t>
    </dgm:pt>
    <dgm:pt modelId="{E8CDFE14-8DFD-4C71-B17D-718841AA1BF2}" type="pres">
      <dgm:prSet presAssocID="{F6FEADD9-F67D-41F5-BA4C-3C84956E7F4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D4501AF1-DF2C-4389-BF51-56E60A00B4F9}" type="pres">
      <dgm:prSet presAssocID="{74EE5CD8-078F-4590-BF9C-A341A294A016}" presName="linNode" presStyleCnt="0"/>
      <dgm:spPr/>
      <dgm:t>
        <a:bodyPr/>
        <a:lstStyle/>
        <a:p>
          <a:endParaRPr lang="en-IN"/>
        </a:p>
      </dgm:t>
    </dgm:pt>
    <dgm:pt modelId="{5DA3A11F-6513-4436-AFE1-E7B25C27D7AB}" type="pres">
      <dgm:prSet presAssocID="{74EE5CD8-078F-4590-BF9C-A341A294A016}" presName="parentShp" presStyleLbl="node1" presStyleIdx="0" presStyleCnt="4" custScaleX="2921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CAC362F-6B79-4BFF-92FA-3A8E532F4E68}" type="pres">
      <dgm:prSet presAssocID="{74EE5CD8-078F-4590-BF9C-A341A294A016}" presName="childShp" presStyleLbl="bgAccFollowNode1" presStyleIdx="0" presStyleCnt="4" custScaleX="14292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0108C9D-8438-4EDE-87A6-522843F34AEC}" type="pres">
      <dgm:prSet presAssocID="{CF9FB981-E6ED-4440-AC98-4E4E2ABA2C55}" presName="spacing" presStyleCnt="0"/>
      <dgm:spPr/>
      <dgm:t>
        <a:bodyPr/>
        <a:lstStyle/>
        <a:p>
          <a:endParaRPr lang="en-IN"/>
        </a:p>
      </dgm:t>
    </dgm:pt>
    <dgm:pt modelId="{C13362A1-B722-45C5-B7D2-F89F1936CE1F}" type="pres">
      <dgm:prSet presAssocID="{AA046201-5C4D-445E-BF0B-5C6D2B0A1945}" presName="linNode" presStyleCnt="0"/>
      <dgm:spPr/>
      <dgm:t>
        <a:bodyPr/>
        <a:lstStyle/>
        <a:p>
          <a:endParaRPr lang="en-IN"/>
        </a:p>
      </dgm:t>
    </dgm:pt>
    <dgm:pt modelId="{BEF4099C-5CB9-495E-AF56-AD9937556947}" type="pres">
      <dgm:prSet presAssocID="{AA046201-5C4D-445E-BF0B-5C6D2B0A1945}" presName="parentShp" presStyleLbl="node1" presStyleIdx="1" presStyleCnt="4" custScaleX="2921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A5ED53B-6BEB-4376-8D20-8A537A610CCB}" type="pres">
      <dgm:prSet presAssocID="{AA046201-5C4D-445E-BF0B-5C6D2B0A1945}" presName="childShp" presStyleLbl="bgAccFollowNode1" presStyleIdx="1" presStyleCnt="4" custScaleX="14292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975D29F-8C9C-4AE5-88BF-80F375305EBC}" type="pres">
      <dgm:prSet presAssocID="{40767EFF-7D52-4469-ACEE-7D28E67337E2}" presName="spacing" presStyleCnt="0"/>
      <dgm:spPr/>
      <dgm:t>
        <a:bodyPr/>
        <a:lstStyle/>
        <a:p>
          <a:endParaRPr lang="en-IN"/>
        </a:p>
      </dgm:t>
    </dgm:pt>
    <dgm:pt modelId="{1D14BC5D-F6E4-4AF6-9E59-D1B3DC1BAEB1}" type="pres">
      <dgm:prSet presAssocID="{D1776C8F-2B10-4075-8DF7-7F65AB725ED5}" presName="linNode" presStyleCnt="0"/>
      <dgm:spPr/>
      <dgm:t>
        <a:bodyPr/>
        <a:lstStyle/>
        <a:p>
          <a:endParaRPr lang="en-IN"/>
        </a:p>
      </dgm:t>
    </dgm:pt>
    <dgm:pt modelId="{38187D02-842C-4A6C-BE3C-02B246641730}" type="pres">
      <dgm:prSet presAssocID="{D1776C8F-2B10-4075-8DF7-7F65AB725ED5}" presName="parentShp" presStyleLbl="node1" presStyleIdx="2" presStyleCnt="4" custScaleX="2921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9DF84B0-84ED-4BCD-987B-126A5D34DA4B}" type="pres">
      <dgm:prSet presAssocID="{D1776C8F-2B10-4075-8DF7-7F65AB725ED5}" presName="childShp" presStyleLbl="bgAccFollowNode1" presStyleIdx="2" presStyleCnt="4" custScaleX="14292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35495B4-43A9-474C-BD58-F72FA4B5A67F}" type="pres">
      <dgm:prSet presAssocID="{88B75C29-8054-417D-BCE3-878A55118F6D}" presName="spacing" presStyleCnt="0"/>
      <dgm:spPr/>
      <dgm:t>
        <a:bodyPr/>
        <a:lstStyle/>
        <a:p>
          <a:endParaRPr lang="en-IN"/>
        </a:p>
      </dgm:t>
    </dgm:pt>
    <dgm:pt modelId="{092B5B75-5BDB-496E-A26C-A07AF11F6287}" type="pres">
      <dgm:prSet presAssocID="{10CF16DA-BFAF-4768-86AF-F5B9D37BC56D}" presName="linNode" presStyleCnt="0"/>
      <dgm:spPr/>
      <dgm:t>
        <a:bodyPr/>
        <a:lstStyle/>
        <a:p>
          <a:endParaRPr lang="en-IN"/>
        </a:p>
      </dgm:t>
    </dgm:pt>
    <dgm:pt modelId="{72093D14-7843-4B6B-BCEC-2494447D98D7}" type="pres">
      <dgm:prSet presAssocID="{10CF16DA-BFAF-4768-86AF-F5B9D37BC56D}" presName="parentShp" presStyleLbl="node1" presStyleIdx="3" presStyleCnt="4" custScaleX="2921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8694379-5BF2-4627-8B28-C3299C435D6B}" type="pres">
      <dgm:prSet presAssocID="{10CF16DA-BFAF-4768-86AF-F5B9D37BC56D}" presName="childShp" presStyleLbl="bgAccFollowNode1" presStyleIdx="3" presStyleCnt="4" custScaleX="14292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8FF7184B-7194-4842-B2EE-A5E22C799BB2}" srcId="{F6FEADD9-F67D-41F5-BA4C-3C84956E7F46}" destId="{10CF16DA-BFAF-4768-86AF-F5B9D37BC56D}" srcOrd="3" destOrd="0" parTransId="{9597F528-8399-4332-9ED2-7955331AE04E}" sibTransId="{D938949C-A81B-4A3E-B985-65D574D09635}"/>
    <dgm:cxn modelId="{7077B78D-FCDC-4519-8416-DC357ACD5043}" srcId="{F6FEADD9-F67D-41F5-BA4C-3C84956E7F46}" destId="{D1776C8F-2B10-4075-8DF7-7F65AB725ED5}" srcOrd="2" destOrd="0" parTransId="{7291E740-3E17-41B3-99D3-1D67AE37CC3F}" sibTransId="{88B75C29-8054-417D-BCE3-878A55118F6D}"/>
    <dgm:cxn modelId="{119690D4-400B-468B-8BA0-5C9C9E2AFEAF}" srcId="{D1776C8F-2B10-4075-8DF7-7F65AB725ED5}" destId="{6BE4E373-0656-4EDC-821E-BE09C952B1F6}" srcOrd="0" destOrd="0" parTransId="{34218063-BF94-4304-99BD-B3F7BA4D3C8F}" sibTransId="{E17B9BF1-2948-497F-8EC7-3BF734D839DB}"/>
    <dgm:cxn modelId="{376BF198-2EC4-4669-9AA8-CA79A49D9116}" type="presOf" srcId="{10CF16DA-BFAF-4768-86AF-F5B9D37BC56D}" destId="{72093D14-7843-4B6B-BCEC-2494447D98D7}" srcOrd="0" destOrd="0" presId="urn:microsoft.com/office/officeart/2005/8/layout/vList6"/>
    <dgm:cxn modelId="{AC8ECF44-0EA9-4933-9F98-3A50FF859964}" type="presOf" srcId="{F6FEADD9-F67D-41F5-BA4C-3C84956E7F46}" destId="{E8CDFE14-8DFD-4C71-B17D-718841AA1BF2}" srcOrd="0" destOrd="0" presId="urn:microsoft.com/office/officeart/2005/8/layout/vList6"/>
    <dgm:cxn modelId="{C8249126-BC27-43A5-81AB-76615145C7CC}" type="presOf" srcId="{C59269D0-92A5-481C-BA64-727AFB0DD545}" destId="{0A5ED53B-6BEB-4376-8D20-8A537A610CCB}" srcOrd="0" destOrd="0" presId="urn:microsoft.com/office/officeart/2005/8/layout/vList6"/>
    <dgm:cxn modelId="{4784E322-B891-4D72-A1E2-1C2F54BB514E}" type="presOf" srcId="{74EE5CD8-078F-4590-BF9C-A341A294A016}" destId="{5DA3A11F-6513-4436-AFE1-E7B25C27D7AB}" srcOrd="0" destOrd="0" presId="urn:microsoft.com/office/officeart/2005/8/layout/vList6"/>
    <dgm:cxn modelId="{F40F9561-0D4C-44CF-91EF-A92B1DBDE44B}" srcId="{F6FEADD9-F67D-41F5-BA4C-3C84956E7F46}" destId="{74EE5CD8-078F-4590-BF9C-A341A294A016}" srcOrd="0" destOrd="0" parTransId="{BB568D76-3363-43D3-B00C-3359A643216C}" sibTransId="{CF9FB981-E6ED-4440-AC98-4E4E2ABA2C55}"/>
    <dgm:cxn modelId="{9071FB3B-D26B-4384-BD1A-80C12C62D02C}" srcId="{AA046201-5C4D-445E-BF0B-5C6D2B0A1945}" destId="{C59269D0-92A5-481C-BA64-727AFB0DD545}" srcOrd="0" destOrd="0" parTransId="{312CC84D-092F-422A-AA24-A4619DBBB7BE}" sibTransId="{266DE8E8-1339-41C4-B9A7-6148496C7FA9}"/>
    <dgm:cxn modelId="{B8AF1086-D7BE-446F-9133-738B599E9A7D}" srcId="{F6FEADD9-F67D-41F5-BA4C-3C84956E7F46}" destId="{AA046201-5C4D-445E-BF0B-5C6D2B0A1945}" srcOrd="1" destOrd="0" parTransId="{FE92FC33-5E0F-4302-9E80-A69E8ACDDE56}" sibTransId="{40767EFF-7D52-4469-ACEE-7D28E67337E2}"/>
    <dgm:cxn modelId="{07E63881-1DA8-4E73-BE1B-1FEFF6B6D3C4}" type="presOf" srcId="{AA046201-5C4D-445E-BF0B-5C6D2B0A1945}" destId="{BEF4099C-5CB9-495E-AF56-AD9937556947}" srcOrd="0" destOrd="0" presId="urn:microsoft.com/office/officeart/2005/8/layout/vList6"/>
    <dgm:cxn modelId="{95DA42D8-0620-433C-A6D1-01B1780ADCF3}" type="presOf" srcId="{1E4D3931-0DBD-4211-A24A-6AF364284B1E}" destId="{4CAC362F-6B79-4BFF-92FA-3A8E532F4E68}" srcOrd="0" destOrd="0" presId="urn:microsoft.com/office/officeart/2005/8/layout/vList6"/>
    <dgm:cxn modelId="{EF1AB1D0-E176-48CD-A5B9-7199915A6381}" srcId="{10CF16DA-BFAF-4768-86AF-F5B9D37BC56D}" destId="{15137CE1-6D4C-4EC4-832A-7F052C4B02E6}" srcOrd="0" destOrd="0" parTransId="{12E3ABF7-1CB7-4B2C-823B-2E6F37A3BE88}" sibTransId="{9E9AB580-F728-44F6-9E4E-33880B14FF26}"/>
    <dgm:cxn modelId="{63E4D827-0083-4625-9FD6-043D8D32091E}" srcId="{74EE5CD8-078F-4590-BF9C-A341A294A016}" destId="{1E4D3931-0DBD-4211-A24A-6AF364284B1E}" srcOrd="0" destOrd="0" parTransId="{FC93695B-FD0E-4353-B1FD-4328F4386DEC}" sibTransId="{CADAA3D9-7C63-4729-85B0-64C8AF644EEF}"/>
    <dgm:cxn modelId="{BA6BAFEC-A3B8-4361-A3F3-3122353E099F}" type="presOf" srcId="{6BE4E373-0656-4EDC-821E-BE09C952B1F6}" destId="{39DF84B0-84ED-4BCD-987B-126A5D34DA4B}" srcOrd="0" destOrd="0" presId="urn:microsoft.com/office/officeart/2005/8/layout/vList6"/>
    <dgm:cxn modelId="{2BD2D8E1-7E8A-4022-88C3-0973E1A1878C}" type="presOf" srcId="{15137CE1-6D4C-4EC4-832A-7F052C4B02E6}" destId="{08694379-5BF2-4627-8B28-C3299C435D6B}" srcOrd="0" destOrd="0" presId="urn:microsoft.com/office/officeart/2005/8/layout/vList6"/>
    <dgm:cxn modelId="{D055DF00-8378-42EF-9A51-F104EA6B1634}" type="presOf" srcId="{D1776C8F-2B10-4075-8DF7-7F65AB725ED5}" destId="{38187D02-842C-4A6C-BE3C-02B246641730}" srcOrd="0" destOrd="0" presId="urn:microsoft.com/office/officeart/2005/8/layout/vList6"/>
    <dgm:cxn modelId="{0D87F106-2B06-4AE6-8FE3-9B48F938F983}" type="presParOf" srcId="{E8CDFE14-8DFD-4C71-B17D-718841AA1BF2}" destId="{D4501AF1-DF2C-4389-BF51-56E60A00B4F9}" srcOrd="0" destOrd="0" presId="urn:microsoft.com/office/officeart/2005/8/layout/vList6"/>
    <dgm:cxn modelId="{00518253-950A-474A-B116-6B7B04F37615}" type="presParOf" srcId="{D4501AF1-DF2C-4389-BF51-56E60A00B4F9}" destId="{5DA3A11F-6513-4436-AFE1-E7B25C27D7AB}" srcOrd="0" destOrd="0" presId="urn:microsoft.com/office/officeart/2005/8/layout/vList6"/>
    <dgm:cxn modelId="{B8E014F3-4E57-429D-AD0F-18DB3955AC9A}" type="presParOf" srcId="{D4501AF1-DF2C-4389-BF51-56E60A00B4F9}" destId="{4CAC362F-6B79-4BFF-92FA-3A8E532F4E68}" srcOrd="1" destOrd="0" presId="urn:microsoft.com/office/officeart/2005/8/layout/vList6"/>
    <dgm:cxn modelId="{B23A0FD9-395D-4345-8101-DBAE3C18C8AA}" type="presParOf" srcId="{E8CDFE14-8DFD-4C71-B17D-718841AA1BF2}" destId="{A0108C9D-8438-4EDE-87A6-522843F34AEC}" srcOrd="1" destOrd="0" presId="urn:microsoft.com/office/officeart/2005/8/layout/vList6"/>
    <dgm:cxn modelId="{FE01BEA3-4EC0-4EA5-A045-BBA598C81E72}" type="presParOf" srcId="{E8CDFE14-8DFD-4C71-B17D-718841AA1BF2}" destId="{C13362A1-B722-45C5-B7D2-F89F1936CE1F}" srcOrd="2" destOrd="0" presId="urn:microsoft.com/office/officeart/2005/8/layout/vList6"/>
    <dgm:cxn modelId="{E00105F0-6DF3-4429-ADC3-A1E58A43E637}" type="presParOf" srcId="{C13362A1-B722-45C5-B7D2-F89F1936CE1F}" destId="{BEF4099C-5CB9-495E-AF56-AD9937556947}" srcOrd="0" destOrd="0" presId="urn:microsoft.com/office/officeart/2005/8/layout/vList6"/>
    <dgm:cxn modelId="{F04B3AA7-1FE8-4E66-B92C-540758410764}" type="presParOf" srcId="{C13362A1-B722-45C5-B7D2-F89F1936CE1F}" destId="{0A5ED53B-6BEB-4376-8D20-8A537A610CCB}" srcOrd="1" destOrd="0" presId="urn:microsoft.com/office/officeart/2005/8/layout/vList6"/>
    <dgm:cxn modelId="{7484FE34-F647-4ABD-81DE-2D04CE0C141E}" type="presParOf" srcId="{E8CDFE14-8DFD-4C71-B17D-718841AA1BF2}" destId="{4975D29F-8C9C-4AE5-88BF-80F375305EBC}" srcOrd="3" destOrd="0" presId="urn:microsoft.com/office/officeart/2005/8/layout/vList6"/>
    <dgm:cxn modelId="{24A3C207-5634-4673-8BF2-EEB06751D9F6}" type="presParOf" srcId="{E8CDFE14-8DFD-4C71-B17D-718841AA1BF2}" destId="{1D14BC5D-F6E4-4AF6-9E59-D1B3DC1BAEB1}" srcOrd="4" destOrd="0" presId="urn:microsoft.com/office/officeart/2005/8/layout/vList6"/>
    <dgm:cxn modelId="{8FE4C7AE-9079-4B2B-925B-907EE4DE39A8}" type="presParOf" srcId="{1D14BC5D-F6E4-4AF6-9E59-D1B3DC1BAEB1}" destId="{38187D02-842C-4A6C-BE3C-02B246641730}" srcOrd="0" destOrd="0" presId="urn:microsoft.com/office/officeart/2005/8/layout/vList6"/>
    <dgm:cxn modelId="{5D7B5669-22EF-4A70-97D7-E9D55489B5AD}" type="presParOf" srcId="{1D14BC5D-F6E4-4AF6-9E59-D1B3DC1BAEB1}" destId="{39DF84B0-84ED-4BCD-987B-126A5D34DA4B}" srcOrd="1" destOrd="0" presId="urn:microsoft.com/office/officeart/2005/8/layout/vList6"/>
    <dgm:cxn modelId="{0A5FA08D-4585-4D13-997C-5718A506346C}" type="presParOf" srcId="{E8CDFE14-8DFD-4C71-B17D-718841AA1BF2}" destId="{435495B4-43A9-474C-BD58-F72FA4B5A67F}" srcOrd="5" destOrd="0" presId="urn:microsoft.com/office/officeart/2005/8/layout/vList6"/>
    <dgm:cxn modelId="{F02A53BB-CA66-484E-8526-87CC24FC8EFF}" type="presParOf" srcId="{E8CDFE14-8DFD-4C71-B17D-718841AA1BF2}" destId="{092B5B75-5BDB-496E-A26C-A07AF11F6287}" srcOrd="6" destOrd="0" presId="urn:microsoft.com/office/officeart/2005/8/layout/vList6"/>
    <dgm:cxn modelId="{A654C4CB-3CDF-4F8E-9739-EDB37E983363}" type="presParOf" srcId="{092B5B75-5BDB-496E-A26C-A07AF11F6287}" destId="{72093D14-7843-4B6B-BCEC-2494447D98D7}" srcOrd="0" destOrd="0" presId="urn:microsoft.com/office/officeart/2005/8/layout/vList6"/>
    <dgm:cxn modelId="{40DAFEE5-75F1-4EF5-987B-A53E0267427A}" type="presParOf" srcId="{092B5B75-5BDB-496E-A26C-A07AF11F6287}" destId="{08694379-5BF2-4627-8B28-C3299C435D6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4B1729-BC98-42C1-9C6C-D65DCBA4358F}">
      <dsp:nvSpPr>
        <dsp:cNvPr id="0" name=""/>
        <dsp:cNvSpPr/>
      </dsp:nvSpPr>
      <dsp:spPr>
        <a:xfrm rot="5400000">
          <a:off x="3982643" y="-2587246"/>
          <a:ext cx="687393" cy="6036686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0988" lvl="1" indent="-280988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3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σ</a:t>
          </a:r>
          <a:r>
            <a:rPr lang="en-US" sz="3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 → </a:t>
          </a:r>
          <a:r>
            <a:rPr lang="el-GR" sz="3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σ</a:t>
          </a:r>
          <a:r>
            <a:rPr lang="en-US" sz="3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* transition</a:t>
          </a:r>
          <a:endParaRPr lang="en-US" sz="3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307997" y="87400"/>
        <a:ext cx="6036686" cy="687393"/>
      </dsp:txXfrm>
    </dsp:sp>
    <dsp:sp modelId="{7E429971-BC57-430F-BB25-C0574E5E39E3}">
      <dsp:nvSpPr>
        <dsp:cNvPr id="0" name=""/>
        <dsp:cNvSpPr/>
      </dsp:nvSpPr>
      <dsp:spPr>
        <a:xfrm>
          <a:off x="132" y="0"/>
          <a:ext cx="1307864" cy="859242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1</a:t>
          </a:r>
          <a:endParaRPr lang="en-US" sz="4400" kern="1200" dirty="0"/>
        </a:p>
      </dsp:txBody>
      <dsp:txXfrm>
        <a:off x="42077" y="41945"/>
        <a:ext cx="1223974" cy="775352"/>
      </dsp:txXfrm>
    </dsp:sp>
    <dsp:sp modelId="{B37A5355-225B-4C6F-AED7-6C620F99EECC}">
      <dsp:nvSpPr>
        <dsp:cNvPr id="0" name=""/>
        <dsp:cNvSpPr/>
      </dsp:nvSpPr>
      <dsp:spPr>
        <a:xfrm rot="5400000">
          <a:off x="3982643" y="-1685041"/>
          <a:ext cx="687393" cy="6036686"/>
        </a:xfrm>
        <a:prstGeom prst="rect">
          <a:avLst/>
        </a:prstGeom>
        <a:solidFill>
          <a:schemeClr val="accent3">
            <a:tint val="40000"/>
            <a:alpha val="90000"/>
            <a:hueOff val="2143370"/>
            <a:satOff val="-2759"/>
            <a:lumOff val="-215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2143370"/>
              <a:satOff val="-2759"/>
              <a:lumOff val="-2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3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π</a:t>
          </a:r>
          <a:r>
            <a:rPr lang="en-US" sz="3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 → </a:t>
          </a:r>
          <a:r>
            <a:rPr lang="el-GR" sz="3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π</a:t>
          </a:r>
          <a:r>
            <a:rPr lang="en-US" sz="3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* transition</a:t>
          </a:r>
          <a:endParaRPr lang="en-US" sz="3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307997" y="989605"/>
        <a:ext cx="6036686" cy="687393"/>
      </dsp:txXfrm>
    </dsp:sp>
    <dsp:sp modelId="{C04276DC-EE64-470A-B8BC-09067B8045FA}">
      <dsp:nvSpPr>
        <dsp:cNvPr id="0" name=""/>
        <dsp:cNvSpPr/>
      </dsp:nvSpPr>
      <dsp:spPr>
        <a:xfrm>
          <a:off x="0" y="864094"/>
          <a:ext cx="1307864" cy="859242"/>
        </a:xfrm>
        <a:prstGeom prst="roundRect">
          <a:avLst/>
        </a:prstGeom>
        <a:gradFill rotWithShape="0">
          <a:gsLst>
            <a:gs pos="0">
              <a:schemeClr val="accent3">
                <a:hueOff val="2250053"/>
                <a:satOff val="-3376"/>
                <a:lumOff val="-549"/>
                <a:alphaOff val="0"/>
                <a:shade val="51000"/>
                <a:satMod val="130000"/>
              </a:schemeClr>
            </a:gs>
            <a:gs pos="80000">
              <a:schemeClr val="accent3">
                <a:hueOff val="2250053"/>
                <a:satOff val="-3376"/>
                <a:lumOff val="-549"/>
                <a:alphaOff val="0"/>
                <a:shade val="93000"/>
                <a:satMod val="130000"/>
              </a:schemeClr>
            </a:gs>
            <a:gs pos="100000">
              <a:schemeClr val="accent3">
                <a:hueOff val="2250053"/>
                <a:satOff val="-3376"/>
                <a:lumOff val="-5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2</a:t>
          </a:r>
          <a:endParaRPr lang="en-US" sz="4400" kern="1200" dirty="0"/>
        </a:p>
      </dsp:txBody>
      <dsp:txXfrm>
        <a:off x="41945" y="906039"/>
        <a:ext cx="1223974" cy="775352"/>
      </dsp:txXfrm>
    </dsp:sp>
    <dsp:sp modelId="{C7C3E6FD-D83F-4BDA-907E-B5EE041DA931}">
      <dsp:nvSpPr>
        <dsp:cNvPr id="0" name=""/>
        <dsp:cNvSpPr/>
      </dsp:nvSpPr>
      <dsp:spPr>
        <a:xfrm rot="5400000">
          <a:off x="3982643" y="-782837"/>
          <a:ext cx="687393" cy="6036686"/>
        </a:xfrm>
        <a:prstGeom prst="rect">
          <a:avLst/>
        </a:prstGeom>
        <a:solidFill>
          <a:schemeClr val="accent3">
            <a:tint val="40000"/>
            <a:alpha val="90000"/>
            <a:hueOff val="4286740"/>
            <a:satOff val="-5517"/>
            <a:lumOff val="-43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4286740"/>
              <a:satOff val="-5517"/>
              <a:lumOff val="-43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n → </a:t>
          </a:r>
          <a:r>
            <a:rPr lang="el-GR" sz="3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σ</a:t>
          </a:r>
          <a:r>
            <a:rPr lang="en-US" sz="3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* transition</a:t>
          </a:r>
          <a:endParaRPr lang="en-US" sz="3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307997" y="1891809"/>
        <a:ext cx="6036686" cy="687393"/>
      </dsp:txXfrm>
    </dsp:sp>
    <dsp:sp modelId="{F5034101-5B7D-4FE7-B47A-5A48CF39606B}">
      <dsp:nvSpPr>
        <dsp:cNvPr id="0" name=""/>
        <dsp:cNvSpPr/>
      </dsp:nvSpPr>
      <dsp:spPr>
        <a:xfrm>
          <a:off x="132" y="1805884"/>
          <a:ext cx="1307864" cy="859242"/>
        </a:xfrm>
        <a:prstGeom prst="roundRect">
          <a:avLst/>
        </a:prstGeom>
        <a:gradFill rotWithShape="0">
          <a:gsLst>
            <a:gs pos="0">
              <a:schemeClr val="accent3">
                <a:hueOff val="4500106"/>
                <a:satOff val="-6752"/>
                <a:lumOff val="-1098"/>
                <a:alphaOff val="0"/>
                <a:shade val="51000"/>
                <a:satMod val="130000"/>
              </a:schemeClr>
            </a:gs>
            <a:gs pos="80000">
              <a:schemeClr val="accent3">
                <a:hueOff val="4500106"/>
                <a:satOff val="-6752"/>
                <a:lumOff val="-1098"/>
                <a:alphaOff val="0"/>
                <a:shade val="93000"/>
                <a:satMod val="130000"/>
              </a:schemeClr>
            </a:gs>
            <a:gs pos="100000">
              <a:schemeClr val="accent3">
                <a:hueOff val="4500106"/>
                <a:satOff val="-6752"/>
                <a:lumOff val="-109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3</a:t>
          </a:r>
          <a:endParaRPr lang="en-US" sz="4400" kern="1200" dirty="0"/>
        </a:p>
      </dsp:txBody>
      <dsp:txXfrm>
        <a:off x="42077" y="1847829"/>
        <a:ext cx="1223974" cy="775352"/>
      </dsp:txXfrm>
    </dsp:sp>
    <dsp:sp modelId="{745AD920-E4B8-45A5-90DC-18A23C4805A6}">
      <dsp:nvSpPr>
        <dsp:cNvPr id="0" name=""/>
        <dsp:cNvSpPr/>
      </dsp:nvSpPr>
      <dsp:spPr>
        <a:xfrm rot="5400000">
          <a:off x="3982643" y="119367"/>
          <a:ext cx="687393" cy="6036686"/>
        </a:xfrm>
        <a:prstGeom prst="rect">
          <a:avLst/>
        </a:prstGeom>
        <a:solidFill>
          <a:schemeClr val="accent3">
            <a:tint val="40000"/>
            <a:alpha val="90000"/>
            <a:hueOff val="6430110"/>
            <a:satOff val="-8276"/>
            <a:lumOff val="-645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6430110"/>
              <a:satOff val="-8276"/>
              <a:lumOff val="-64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n → </a:t>
          </a:r>
          <a:r>
            <a:rPr lang="el-GR" sz="3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π</a:t>
          </a:r>
          <a:r>
            <a:rPr lang="en-US" sz="3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* transition</a:t>
          </a:r>
          <a:endParaRPr lang="en-US" sz="3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307997" y="2794013"/>
        <a:ext cx="6036686" cy="687393"/>
      </dsp:txXfrm>
    </dsp:sp>
    <dsp:sp modelId="{692212B7-8AB4-43D7-9D29-C58BA2890BE3}">
      <dsp:nvSpPr>
        <dsp:cNvPr id="0" name=""/>
        <dsp:cNvSpPr/>
      </dsp:nvSpPr>
      <dsp:spPr>
        <a:xfrm>
          <a:off x="132" y="2708089"/>
          <a:ext cx="1307864" cy="859242"/>
        </a:xfrm>
        <a:prstGeom prst="roundRect">
          <a:avLst/>
        </a:prstGeom>
        <a:gradFill rotWithShape="0">
          <a:gsLst>
            <a:gs pos="0">
              <a:schemeClr val="accent3">
                <a:hueOff val="6750158"/>
                <a:satOff val="-10128"/>
                <a:lumOff val="-1647"/>
                <a:alphaOff val="0"/>
                <a:shade val="51000"/>
                <a:satMod val="130000"/>
              </a:schemeClr>
            </a:gs>
            <a:gs pos="80000">
              <a:schemeClr val="accent3">
                <a:hueOff val="6750158"/>
                <a:satOff val="-10128"/>
                <a:lumOff val="-1647"/>
                <a:alphaOff val="0"/>
                <a:shade val="93000"/>
                <a:satMod val="130000"/>
              </a:schemeClr>
            </a:gs>
            <a:gs pos="100000">
              <a:schemeClr val="accent3">
                <a:hueOff val="6750158"/>
                <a:satOff val="-10128"/>
                <a:lumOff val="-164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300" kern="1200" dirty="0" smtClean="0"/>
            <a:t>4</a:t>
          </a:r>
          <a:endParaRPr lang="en-US" sz="4300" kern="1200" dirty="0"/>
        </a:p>
      </dsp:txBody>
      <dsp:txXfrm>
        <a:off x="42077" y="2750034"/>
        <a:ext cx="1223974" cy="775352"/>
      </dsp:txXfrm>
    </dsp:sp>
    <dsp:sp modelId="{9969AFD4-7CCF-493A-8D1D-43A3644DFBE4}">
      <dsp:nvSpPr>
        <dsp:cNvPr id="0" name=""/>
        <dsp:cNvSpPr/>
      </dsp:nvSpPr>
      <dsp:spPr>
        <a:xfrm rot="5400000">
          <a:off x="3982643" y="1021571"/>
          <a:ext cx="687393" cy="6036686"/>
        </a:xfrm>
        <a:prstGeom prst="rect">
          <a:avLst/>
        </a:prstGeom>
        <a:solidFill>
          <a:schemeClr val="accent3">
            <a:tint val="40000"/>
            <a:alpha val="90000"/>
            <a:hueOff val="8573481"/>
            <a:satOff val="-11034"/>
            <a:lumOff val="-86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8573481"/>
              <a:satOff val="-11034"/>
              <a:lumOff val="-86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3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σ</a:t>
          </a:r>
          <a:r>
            <a:rPr lang="en-US" sz="3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 → </a:t>
          </a:r>
          <a:r>
            <a:rPr lang="el-GR" sz="3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π</a:t>
          </a:r>
          <a:r>
            <a:rPr lang="en-US" sz="3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* transition</a:t>
          </a:r>
          <a:endParaRPr lang="en-US" sz="3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307997" y="3696217"/>
        <a:ext cx="6036686" cy="687393"/>
      </dsp:txXfrm>
    </dsp:sp>
    <dsp:sp modelId="{DCF55347-1E7C-4AF7-8CC4-A18A3FC45743}">
      <dsp:nvSpPr>
        <dsp:cNvPr id="0" name=""/>
        <dsp:cNvSpPr/>
      </dsp:nvSpPr>
      <dsp:spPr>
        <a:xfrm>
          <a:off x="132" y="3610293"/>
          <a:ext cx="1307864" cy="859242"/>
        </a:xfrm>
        <a:prstGeom prst="roundRect">
          <a:avLst/>
        </a:prstGeom>
        <a:gradFill rotWithShape="0">
          <a:gsLst>
            <a:gs pos="0">
              <a:schemeClr val="accent3">
                <a:hueOff val="9000211"/>
                <a:satOff val="-13504"/>
                <a:lumOff val="-2196"/>
                <a:alphaOff val="0"/>
                <a:shade val="51000"/>
                <a:satMod val="130000"/>
              </a:schemeClr>
            </a:gs>
            <a:gs pos="80000">
              <a:schemeClr val="accent3">
                <a:hueOff val="9000211"/>
                <a:satOff val="-13504"/>
                <a:lumOff val="-2196"/>
                <a:alphaOff val="0"/>
                <a:shade val="93000"/>
                <a:satMod val="130000"/>
              </a:schemeClr>
            </a:gs>
            <a:gs pos="100000">
              <a:schemeClr val="accent3">
                <a:hueOff val="9000211"/>
                <a:satOff val="-13504"/>
                <a:lumOff val="-219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300" kern="1200" dirty="0" smtClean="0"/>
            <a:t>5</a:t>
          </a:r>
          <a:endParaRPr lang="en-US" sz="4300" kern="1200" dirty="0"/>
        </a:p>
      </dsp:txBody>
      <dsp:txXfrm>
        <a:off x="42077" y="3652238"/>
        <a:ext cx="1223974" cy="775352"/>
      </dsp:txXfrm>
    </dsp:sp>
    <dsp:sp modelId="{F7D0AFA5-B0FD-4143-BA54-47A6F1F2E431}">
      <dsp:nvSpPr>
        <dsp:cNvPr id="0" name=""/>
        <dsp:cNvSpPr/>
      </dsp:nvSpPr>
      <dsp:spPr>
        <a:xfrm rot="5400000">
          <a:off x="3982643" y="1923775"/>
          <a:ext cx="687393" cy="6036686"/>
        </a:xfrm>
        <a:prstGeom prst="rect">
          <a:avLst/>
        </a:prstGeom>
        <a:solidFill>
          <a:schemeClr val="accent3">
            <a:tint val="40000"/>
            <a:alpha val="90000"/>
            <a:hueOff val="10716850"/>
            <a:satOff val="-13793"/>
            <a:lumOff val="-1075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10716850"/>
              <a:satOff val="-13793"/>
              <a:lumOff val="-107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3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π</a:t>
          </a:r>
          <a:r>
            <a:rPr lang="en-US" sz="3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 → </a:t>
          </a:r>
          <a:r>
            <a:rPr lang="el-GR" sz="3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σ</a:t>
          </a:r>
          <a:r>
            <a:rPr lang="en-US" sz="3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* transition</a:t>
          </a:r>
          <a:endParaRPr lang="en-US" sz="3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307997" y="4598421"/>
        <a:ext cx="6036686" cy="687393"/>
      </dsp:txXfrm>
    </dsp:sp>
    <dsp:sp modelId="{1D2892F0-DAE7-4DA3-8735-B3E2F2A5167A}">
      <dsp:nvSpPr>
        <dsp:cNvPr id="0" name=""/>
        <dsp:cNvSpPr/>
      </dsp:nvSpPr>
      <dsp:spPr>
        <a:xfrm>
          <a:off x="132" y="4512497"/>
          <a:ext cx="1307864" cy="859242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300" kern="1200" dirty="0" smtClean="0"/>
            <a:t>6</a:t>
          </a:r>
          <a:endParaRPr lang="en-US" sz="4300" kern="1200" dirty="0"/>
        </a:p>
      </dsp:txBody>
      <dsp:txXfrm>
        <a:off x="42077" y="4554442"/>
        <a:ext cx="1223974" cy="7753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AC362F-6B79-4BFF-92FA-3A8E532F4E68}">
      <dsp:nvSpPr>
        <dsp:cNvPr id="0" name=""/>
        <dsp:cNvSpPr/>
      </dsp:nvSpPr>
      <dsp:spPr>
        <a:xfrm>
          <a:off x="1087634" y="1574"/>
          <a:ext cx="7193291" cy="1248852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4005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0988" lvl="1" indent="-280988" algn="l" defTabSz="1600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Bathochromic Shift (Red Shift)</a:t>
          </a:r>
          <a:endParaRPr lang="en-US" sz="3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87634" y="157681"/>
        <a:ext cx="6724972" cy="936639"/>
      </dsp:txXfrm>
    </dsp:sp>
    <dsp:sp modelId="{5DA3A11F-6513-4436-AFE1-E7B25C27D7AB}">
      <dsp:nvSpPr>
        <dsp:cNvPr id="0" name=""/>
        <dsp:cNvSpPr/>
      </dsp:nvSpPr>
      <dsp:spPr>
        <a:xfrm>
          <a:off x="107497" y="1574"/>
          <a:ext cx="980137" cy="124885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1</a:t>
          </a:r>
          <a:endParaRPr lang="en-US" sz="4400" kern="1200" dirty="0"/>
        </a:p>
      </dsp:txBody>
      <dsp:txXfrm>
        <a:off x="155343" y="49420"/>
        <a:ext cx="884445" cy="1153160"/>
      </dsp:txXfrm>
    </dsp:sp>
    <dsp:sp modelId="{0A5ED53B-6BEB-4376-8D20-8A537A610CCB}">
      <dsp:nvSpPr>
        <dsp:cNvPr id="0" name=""/>
        <dsp:cNvSpPr/>
      </dsp:nvSpPr>
      <dsp:spPr>
        <a:xfrm>
          <a:off x="1087634" y="1375312"/>
          <a:ext cx="7193291" cy="1248852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3572283"/>
            <a:satOff val="-4598"/>
            <a:lumOff val="-35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4005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l" defTabSz="1600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Hypsochromic Shift (Blue Shift)</a:t>
          </a:r>
          <a:endParaRPr lang="en-US" sz="3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87634" y="1531419"/>
        <a:ext cx="6724972" cy="936639"/>
      </dsp:txXfrm>
    </dsp:sp>
    <dsp:sp modelId="{BEF4099C-5CB9-495E-AF56-AD9937556947}">
      <dsp:nvSpPr>
        <dsp:cNvPr id="0" name=""/>
        <dsp:cNvSpPr/>
      </dsp:nvSpPr>
      <dsp:spPr>
        <a:xfrm>
          <a:off x="107497" y="1375312"/>
          <a:ext cx="980137" cy="1248852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2</a:t>
          </a:r>
          <a:endParaRPr lang="en-US" sz="4400" kern="1200" dirty="0"/>
        </a:p>
      </dsp:txBody>
      <dsp:txXfrm>
        <a:off x="155343" y="1423158"/>
        <a:ext cx="884445" cy="1153160"/>
      </dsp:txXfrm>
    </dsp:sp>
    <dsp:sp modelId="{39DF84B0-84ED-4BCD-987B-126A5D34DA4B}">
      <dsp:nvSpPr>
        <dsp:cNvPr id="0" name=""/>
        <dsp:cNvSpPr/>
      </dsp:nvSpPr>
      <dsp:spPr>
        <a:xfrm>
          <a:off x="1087634" y="2749050"/>
          <a:ext cx="7193291" cy="1248852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7144567"/>
            <a:satOff val="-9195"/>
            <a:lumOff val="-71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4005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l" defTabSz="1600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Hyperchromic Effect</a:t>
          </a:r>
          <a:endParaRPr lang="en-US" sz="3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87634" y="2905157"/>
        <a:ext cx="6724972" cy="936639"/>
      </dsp:txXfrm>
    </dsp:sp>
    <dsp:sp modelId="{38187D02-842C-4A6C-BE3C-02B246641730}">
      <dsp:nvSpPr>
        <dsp:cNvPr id="0" name=""/>
        <dsp:cNvSpPr/>
      </dsp:nvSpPr>
      <dsp:spPr>
        <a:xfrm>
          <a:off x="107497" y="2749050"/>
          <a:ext cx="980137" cy="1248852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smtClean="0"/>
            <a:t>3</a:t>
          </a:r>
          <a:endParaRPr lang="en-US" sz="4400" kern="1200" dirty="0"/>
        </a:p>
      </dsp:txBody>
      <dsp:txXfrm>
        <a:off x="155343" y="2796896"/>
        <a:ext cx="884445" cy="1153160"/>
      </dsp:txXfrm>
    </dsp:sp>
    <dsp:sp modelId="{08694379-5BF2-4627-8B28-C3299C435D6B}">
      <dsp:nvSpPr>
        <dsp:cNvPr id="0" name=""/>
        <dsp:cNvSpPr/>
      </dsp:nvSpPr>
      <dsp:spPr>
        <a:xfrm>
          <a:off x="1087634" y="4122788"/>
          <a:ext cx="7193291" cy="1248852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10716850"/>
            <a:satOff val="-13793"/>
            <a:lumOff val="-107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4005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l" defTabSz="1600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cs typeface="Times New Roman"/>
            </a:rPr>
            <a:t>Hypochromic Effect</a:t>
          </a:r>
          <a:endParaRPr lang="en-US" sz="3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87634" y="4278895"/>
        <a:ext cx="6724972" cy="936639"/>
      </dsp:txXfrm>
    </dsp:sp>
    <dsp:sp modelId="{72093D14-7843-4B6B-BCEC-2494447D98D7}">
      <dsp:nvSpPr>
        <dsp:cNvPr id="0" name=""/>
        <dsp:cNvSpPr/>
      </dsp:nvSpPr>
      <dsp:spPr>
        <a:xfrm>
          <a:off x="107497" y="4122788"/>
          <a:ext cx="980137" cy="1248852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20" tIns="118110" rIns="236220" bIns="11811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200" kern="1200" dirty="0" smtClean="0"/>
            <a:t>4</a:t>
          </a:r>
          <a:endParaRPr lang="en-US" sz="6200" kern="1200" dirty="0"/>
        </a:p>
      </dsp:txBody>
      <dsp:txXfrm>
        <a:off x="155343" y="4170634"/>
        <a:ext cx="884445" cy="1153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4" Type="http://schemas.openxmlformats.org/officeDocument/2006/relationships/image" Target="../media/image35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2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3FDC75-7F73-4A4A-A77C-09AADF00E0EA}" type="datetimeFigureOut">
              <a:rPr lang="en-US" smtClean="0"/>
              <a:pPr/>
              <a:t>3/2/2015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226BF-1F13-42D3-80DC-373E7ADD1EB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0628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AEF76B-3757-4A0B-AF93-28494465C1DD}" type="datetimeFigureOut">
              <a:rPr lang="en-US" smtClean="0"/>
              <a:pPr/>
              <a:t>3/2/2015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693FD4-8F83-4EF7-AC3F-0DC0388986B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601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This template can be used as a starter file for presenting training materials in a group setting.</a:t>
            </a:r>
          </a:p>
          <a:p>
            <a:endParaRPr lang="en-US" dirty="0" smtClean="0"/>
          </a:p>
          <a:p>
            <a:pPr lvl="0"/>
            <a:r>
              <a:rPr lang="en-US" sz="1200" b="1" dirty="0" smtClean="0"/>
              <a:t>Sections</a:t>
            </a:r>
            <a:endParaRPr lang="en-US" sz="1200" b="0" dirty="0" smtClean="0"/>
          </a:p>
          <a:p>
            <a:pPr lvl="0"/>
            <a:r>
              <a:rPr lang="en-US" sz="1200" b="0" dirty="0" smtClean="0"/>
              <a:t>Right-click on a slide to add sections.</a:t>
            </a:r>
            <a:r>
              <a:rPr lang="en-US" sz="1200" b="0" baseline="0" dirty="0" smtClean="0"/>
              <a:t> Sections can help to organize your slides or facilitate collaboration between multiple authors.</a:t>
            </a:r>
            <a:endParaRPr lang="en-US" sz="1200" b="0" dirty="0" smtClean="0"/>
          </a:p>
          <a:p>
            <a:pPr lvl="0"/>
            <a:endParaRPr lang="en-US" sz="1200" b="1" dirty="0" smtClean="0"/>
          </a:p>
          <a:p>
            <a:pPr lvl="0"/>
            <a:r>
              <a:rPr lang="en-US" sz="1200" b="1" dirty="0" smtClean="0"/>
              <a:t>Notes</a:t>
            </a:r>
          </a:p>
          <a:p>
            <a:pPr lvl="0"/>
            <a:r>
              <a:rPr lang="en-US" sz="1200" dirty="0" smtClean="0"/>
              <a:t>Use the Notes section for delivery notes or to provide additional details for the audience.</a:t>
            </a:r>
            <a:r>
              <a:rPr lang="en-US" sz="1200" baseline="0" dirty="0" smtClean="0"/>
              <a:t> View these notes in Presentation View during your presentation. </a:t>
            </a:r>
          </a:p>
          <a:p>
            <a:pPr lvl="0">
              <a:buFontTx/>
              <a:buNone/>
            </a:pPr>
            <a:r>
              <a:rPr lang="en-US" sz="1200" dirty="0" smtClean="0"/>
              <a:t>Keep in mind the font size (important for accessibility, visibility, videotaping, and online production)</a:t>
            </a:r>
          </a:p>
          <a:p>
            <a:pPr lvl="0"/>
            <a:endParaRPr lang="en-US" sz="1200" dirty="0" smtClean="0"/>
          </a:p>
          <a:p>
            <a:pPr lvl="0">
              <a:buFontTx/>
              <a:buNone/>
            </a:pPr>
            <a:r>
              <a:rPr lang="en-US" sz="1200" b="1" dirty="0" smtClean="0"/>
              <a:t>Coordinated colors </a:t>
            </a:r>
          </a:p>
          <a:p>
            <a:pPr lvl="0">
              <a:buFontTx/>
              <a:buNone/>
            </a:pPr>
            <a:r>
              <a:rPr lang="en-US" sz="1200" dirty="0" smtClean="0"/>
              <a:t>Pay particular attention to the graphs, charts, and text boxes.</a:t>
            </a:r>
            <a:r>
              <a:rPr lang="en-US" sz="1200" baseline="0" dirty="0" smtClean="0"/>
              <a:t> </a:t>
            </a:r>
            <a:endParaRPr lang="en-US" sz="1200" dirty="0" smtClean="0"/>
          </a:p>
          <a:p>
            <a:pPr lvl="0"/>
            <a:r>
              <a:rPr lang="en-US" sz="1200" dirty="0" smtClean="0"/>
              <a:t>Consider that attendees will print in black and white or grayscale. Run a test print to make sure your colors work when printed in pure black and white and grayscale.</a:t>
            </a:r>
          </a:p>
          <a:p>
            <a:pPr lvl="0">
              <a:buFontTx/>
              <a:buNone/>
            </a:pPr>
            <a:endParaRPr lang="en-US" sz="1200" dirty="0" smtClean="0"/>
          </a:p>
          <a:p>
            <a:pPr lvl="0">
              <a:buFontTx/>
              <a:buNone/>
            </a:pPr>
            <a:r>
              <a:rPr lang="en-US" sz="1200" b="1" dirty="0" smtClean="0"/>
              <a:t>Graphics, tables, and graphs</a:t>
            </a:r>
          </a:p>
          <a:p>
            <a:pPr lvl="0"/>
            <a:r>
              <a:rPr lang="en-US" sz="1200" dirty="0" smtClean="0"/>
              <a:t>Keep it simple: If possible, use consistent, non-distracting styles and colors.</a:t>
            </a:r>
          </a:p>
          <a:p>
            <a:pPr lvl="0"/>
            <a:r>
              <a:rPr lang="en-US" sz="1200" dirty="0" smtClean="0"/>
              <a:t>Label all graphs and tables.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dirty="0" smtClean="0"/>
              <a:t>What</a:t>
            </a:r>
            <a:r>
              <a:rPr lang="en-US" b="0" baseline="0" dirty="0" smtClean="0"/>
              <a:t> will the audience be able to do after this training is complete?</a:t>
            </a:r>
            <a:r>
              <a:rPr lang="en-US" dirty="0" smtClean="0"/>
              <a:t> Briefly describe each objective how the audience</a:t>
            </a:r>
            <a:r>
              <a:rPr lang="en-US" baseline="0" dirty="0" smtClean="0"/>
              <a:t> </a:t>
            </a:r>
            <a:r>
              <a:rPr lang="en-US" dirty="0" smtClean="0"/>
              <a:t>will benefit from this</a:t>
            </a:r>
            <a:r>
              <a:rPr lang="en-US" baseline="0" dirty="0" smtClean="0"/>
              <a:t> presentation.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dirty="0" smtClean="0"/>
              <a:t>What</a:t>
            </a:r>
            <a:r>
              <a:rPr lang="en-US" b="0" baseline="0" dirty="0" smtClean="0"/>
              <a:t> will the audience be able to do after this training is complete?</a:t>
            </a:r>
            <a:r>
              <a:rPr lang="en-US" dirty="0" smtClean="0"/>
              <a:t> Briefly describe each objective how the audience</a:t>
            </a:r>
            <a:r>
              <a:rPr lang="en-US" baseline="0" dirty="0" smtClean="0"/>
              <a:t> </a:t>
            </a:r>
            <a:r>
              <a:rPr lang="en-US" dirty="0" smtClean="0"/>
              <a:t>will benefit from this</a:t>
            </a:r>
            <a:r>
              <a:rPr lang="en-US" baseline="0" dirty="0" smtClean="0"/>
              <a:t> presentation.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/>
              <a:t>Give a brief overview of the presentation.</a:t>
            </a:r>
            <a:r>
              <a:rPr lang="en-US" baseline="0" dirty="0" smtClean="0"/>
              <a:t> D</a:t>
            </a:r>
            <a:r>
              <a:rPr lang="en-US" dirty="0" smtClean="0"/>
              <a:t>escribe the major focus of the presentation and why it is important.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Introduce each of the major topics.</a:t>
            </a:r>
          </a:p>
          <a:p>
            <a:r>
              <a:rPr lang="en-US" dirty="0" smtClean="0"/>
              <a:t>To provide a road map for the audience, you</a:t>
            </a:r>
            <a:r>
              <a:rPr lang="en-US" baseline="0" dirty="0" smtClean="0"/>
              <a:t> can </a:t>
            </a:r>
            <a:r>
              <a:rPr lang="en-US" dirty="0" smtClean="0"/>
              <a:t>repeat this Overview slide throughout the presentation, highlighting the particular topic you will discuss next.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 spcCol="182880">
            <a:noAutofit/>
          </a:bodyPr>
          <a:lstStyle/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sz="1200" dirty="0" smtClean="0"/>
              <a:t>This is another option</a:t>
            </a:r>
            <a:r>
              <a:rPr lang="en-US" sz="1200" baseline="0" dirty="0" smtClean="0"/>
              <a:t> for an Overview slide.</a:t>
            </a:r>
            <a:endParaRPr lang="en-US" sz="1200" dirty="0" smtClean="0"/>
          </a:p>
          <a:p>
            <a:pPr marL="228600" indent="-228600">
              <a:buFont typeface="+mj-lt"/>
              <a:buNone/>
            </a:pPr>
            <a:endParaRPr lang="en-US" sz="1200" dirty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539750" y="503238"/>
            <a:ext cx="3143250" cy="2359025"/>
          </a:xfr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 spcCol="182880">
            <a:noAutofit/>
          </a:bodyPr>
          <a:lstStyle/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sz="1200" dirty="0" smtClean="0"/>
              <a:t>This is another option</a:t>
            </a:r>
            <a:r>
              <a:rPr lang="en-US" sz="1200" baseline="0" dirty="0" smtClean="0"/>
              <a:t> for an Overview slide.</a:t>
            </a:r>
            <a:endParaRPr lang="en-US" sz="1200" dirty="0" smtClean="0"/>
          </a:p>
          <a:p>
            <a:pPr marL="228600" indent="-228600">
              <a:buFont typeface="+mj-lt"/>
              <a:buNone/>
            </a:pPr>
            <a:endParaRPr lang="en-US" sz="1200" dirty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539750" y="503238"/>
            <a:ext cx="3143250" cy="2359025"/>
          </a:xfr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 spcCol="182880">
            <a:noAutofit/>
          </a:bodyPr>
          <a:lstStyle/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sz="1200" dirty="0" smtClean="0"/>
              <a:t>This is another option</a:t>
            </a:r>
            <a:r>
              <a:rPr lang="en-US" sz="1200" baseline="0" dirty="0" smtClean="0"/>
              <a:t> for an Overview slide.</a:t>
            </a:r>
            <a:endParaRPr lang="en-US" sz="1200" dirty="0" smtClean="0"/>
          </a:p>
          <a:p>
            <a:pPr marL="228600" indent="-228600">
              <a:buFont typeface="+mj-lt"/>
              <a:buNone/>
            </a:pPr>
            <a:endParaRPr lang="en-US" sz="1200" dirty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539750" y="503238"/>
            <a:ext cx="3143250" cy="2359025"/>
          </a:xfr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 spcCol="182880">
            <a:noAutofit/>
          </a:bodyPr>
          <a:lstStyle/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sz="1200" dirty="0" smtClean="0"/>
              <a:t>This is another option</a:t>
            </a:r>
            <a:r>
              <a:rPr lang="en-US" sz="1200" baseline="0" dirty="0" smtClean="0"/>
              <a:t> for an Overview slide.</a:t>
            </a:r>
            <a:endParaRPr lang="en-US" sz="1200" dirty="0" smtClean="0"/>
          </a:p>
          <a:p>
            <a:pPr marL="228600" indent="-228600">
              <a:buFont typeface="+mj-lt"/>
              <a:buNone/>
            </a:pPr>
            <a:endParaRPr lang="en-US" sz="1200" dirty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539750" y="503238"/>
            <a:ext cx="3143250" cy="2359025"/>
          </a:xfr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 spcCol="182880">
            <a:noAutofit/>
          </a:bodyPr>
          <a:lstStyle/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sz="1200" dirty="0" smtClean="0"/>
              <a:t>This is another option</a:t>
            </a:r>
            <a:r>
              <a:rPr lang="en-US" sz="1200" baseline="0" dirty="0" smtClean="0"/>
              <a:t> for an Overview slide.</a:t>
            </a:r>
            <a:endParaRPr lang="en-US" sz="1200" dirty="0" smtClean="0"/>
          </a:p>
          <a:p>
            <a:pPr marL="228600" indent="-228600">
              <a:buFont typeface="+mj-lt"/>
              <a:buNone/>
            </a:pPr>
            <a:endParaRPr lang="en-US" sz="1200" dirty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539750" y="503238"/>
            <a:ext cx="3143250" cy="2359025"/>
          </a:xfr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 spcCol="182880">
            <a:noAutofit/>
          </a:bodyPr>
          <a:lstStyle/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sz="1200" dirty="0" smtClean="0"/>
              <a:t>This is another option</a:t>
            </a:r>
            <a:r>
              <a:rPr lang="en-US" sz="1200" baseline="0" dirty="0" smtClean="0"/>
              <a:t> for an Overview slide.</a:t>
            </a:r>
            <a:endParaRPr lang="en-US" sz="1200" dirty="0" smtClean="0"/>
          </a:p>
          <a:p>
            <a:pPr marL="228600" indent="-228600">
              <a:buFont typeface="+mj-lt"/>
              <a:buNone/>
            </a:pPr>
            <a:endParaRPr lang="en-US" sz="1200" dirty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539750" y="503238"/>
            <a:ext cx="3143250" cy="2359025"/>
          </a:xfr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 spcCol="182880">
            <a:noAutofit/>
          </a:bodyPr>
          <a:lstStyle/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sz="1200" dirty="0" smtClean="0"/>
              <a:t>This is another option</a:t>
            </a:r>
            <a:r>
              <a:rPr lang="en-US" sz="1200" baseline="0" dirty="0" smtClean="0"/>
              <a:t> for an Overview slide.</a:t>
            </a:r>
            <a:endParaRPr lang="en-US" sz="1200" dirty="0" smtClean="0"/>
          </a:p>
          <a:p>
            <a:pPr marL="228600" indent="-228600">
              <a:buFont typeface="+mj-lt"/>
              <a:buNone/>
            </a:pPr>
            <a:endParaRPr lang="en-US" sz="1200" dirty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539750" y="503238"/>
            <a:ext cx="3143250" cy="2359025"/>
          </a:xfr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This is another option</a:t>
            </a:r>
            <a:r>
              <a:rPr lang="en-US" sz="1200" baseline="0" dirty="0" smtClean="0"/>
              <a:t> for an Overview slides using transitions.</a:t>
            </a: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30</a:t>
            </a:fld>
            <a:endParaRPr 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slides to each topic section as necessary, including slides with tables, graphs, and images. </a:t>
            </a:r>
          </a:p>
          <a:p>
            <a:r>
              <a:rPr lang="en-US" dirty="0" smtClean="0"/>
              <a:t>See next section for sample</a:t>
            </a:r>
            <a:r>
              <a:rPr lang="en-US" baseline="0" dirty="0" smtClean="0"/>
              <a:t> </a:t>
            </a:r>
            <a:r>
              <a:rPr lang="en-US" dirty="0" smtClean="0"/>
              <a:t>table,</a:t>
            </a:r>
            <a:r>
              <a:rPr lang="en-US" baseline="0" dirty="0" smtClean="0"/>
              <a:t> graph, image, and video layouts.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31</a:t>
            </a:fld>
            <a:endParaRPr lang="en-U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slides to each topic section as necessary, including slides with tables, graphs, and images. </a:t>
            </a:r>
          </a:p>
          <a:p>
            <a:r>
              <a:rPr lang="en-US" dirty="0" smtClean="0"/>
              <a:t>See next section for sample</a:t>
            </a:r>
            <a:r>
              <a:rPr lang="en-US" baseline="0" dirty="0" smtClean="0"/>
              <a:t> </a:t>
            </a:r>
            <a:r>
              <a:rPr lang="en-US" dirty="0" smtClean="0"/>
              <a:t>table,</a:t>
            </a:r>
            <a:r>
              <a:rPr lang="en-US" baseline="0" dirty="0" smtClean="0"/>
              <a:t> graph, image, and video layouts.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32</a:t>
            </a:fld>
            <a:endParaRPr lang="en-US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slides to each topic section as necessary, including slides with tables, graphs, and images. </a:t>
            </a:r>
          </a:p>
          <a:p>
            <a:r>
              <a:rPr lang="en-US" dirty="0" smtClean="0"/>
              <a:t>See next section for sample</a:t>
            </a:r>
            <a:r>
              <a:rPr lang="en-US" baseline="0" dirty="0" smtClean="0"/>
              <a:t> </a:t>
            </a:r>
            <a:r>
              <a:rPr lang="en-US" dirty="0" smtClean="0"/>
              <a:t>table,</a:t>
            </a:r>
            <a:r>
              <a:rPr lang="en-US" baseline="0" dirty="0" smtClean="0"/>
              <a:t> graph, image, and video layouts.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33</a:t>
            </a:fld>
            <a:endParaRPr lang="en-US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slides to each topic section as necessary, including slides with tables, graphs, and images. </a:t>
            </a:r>
          </a:p>
          <a:p>
            <a:r>
              <a:rPr lang="en-US" dirty="0" smtClean="0"/>
              <a:t>See next section for sample</a:t>
            </a:r>
            <a:r>
              <a:rPr lang="en-US" baseline="0" dirty="0" smtClean="0"/>
              <a:t> </a:t>
            </a:r>
            <a:r>
              <a:rPr lang="en-US" dirty="0" smtClean="0"/>
              <a:t>table,</a:t>
            </a:r>
            <a:r>
              <a:rPr lang="en-US" baseline="0" dirty="0" smtClean="0"/>
              <a:t> graph, image, and video layouts.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34</a:t>
            </a:fld>
            <a:endParaRPr lang="en-US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slides to each topic section as necessary, including slides with tables, graphs, and images. </a:t>
            </a:r>
          </a:p>
          <a:p>
            <a:r>
              <a:rPr lang="en-US" dirty="0" smtClean="0"/>
              <a:t>See next section for sample</a:t>
            </a:r>
            <a:r>
              <a:rPr lang="en-US" baseline="0" dirty="0" smtClean="0"/>
              <a:t> </a:t>
            </a:r>
            <a:r>
              <a:rPr lang="en-US" dirty="0" smtClean="0"/>
              <a:t>table,</a:t>
            </a:r>
            <a:r>
              <a:rPr lang="en-US" baseline="0" dirty="0" smtClean="0"/>
              <a:t> graph, image, and video layouts.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35</a:t>
            </a:fld>
            <a:endParaRPr lang="en-US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Add slides to each topic section as necessary, including slides with tables, graphs, and images. </a:t>
            </a:r>
          </a:p>
          <a:p>
            <a:r>
              <a:rPr lang="en-US" dirty="0" smtClean="0"/>
              <a:t>See next section for sample</a:t>
            </a:r>
            <a:r>
              <a:rPr lang="en-US" baseline="0" dirty="0" smtClean="0"/>
              <a:t> </a:t>
            </a:r>
            <a:r>
              <a:rPr lang="en-US" dirty="0" smtClean="0"/>
              <a:t>table,</a:t>
            </a:r>
            <a:r>
              <a:rPr lang="en-US" baseline="0" dirty="0" smtClean="0"/>
              <a:t> graph, image, and video layouts.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36</a:t>
            </a:fld>
            <a:endParaRPr lang="en-US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37</a:t>
            </a:fld>
            <a:endParaRPr lang="en-US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 spcCol="182880">
            <a:noAutofit/>
          </a:bodyPr>
          <a:lstStyle/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sz="1200" dirty="0" smtClean="0"/>
              <a:t>This is another option</a:t>
            </a:r>
            <a:r>
              <a:rPr lang="en-US" sz="1200" baseline="0" dirty="0" smtClean="0"/>
              <a:t> for an Overview slide.</a:t>
            </a:r>
            <a:endParaRPr lang="en-US" sz="1200" dirty="0" smtClean="0"/>
          </a:p>
          <a:p>
            <a:pPr marL="228600" indent="-228600">
              <a:buFont typeface="+mj-lt"/>
              <a:buNone/>
            </a:pPr>
            <a:endParaRPr lang="en-US" sz="1200" dirty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539750" y="503238"/>
            <a:ext cx="3143250" cy="2359025"/>
          </a:xfr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 spcCol="182880">
            <a:noAutofit/>
          </a:bodyPr>
          <a:lstStyle/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sz="1200" dirty="0" smtClean="0"/>
              <a:t>This is another option</a:t>
            </a:r>
            <a:r>
              <a:rPr lang="en-US" sz="1200" baseline="0" dirty="0" smtClean="0"/>
              <a:t> for an Overview slide.</a:t>
            </a:r>
            <a:endParaRPr lang="en-US" sz="1200" dirty="0" smtClean="0"/>
          </a:p>
          <a:p>
            <a:pPr marL="228600" indent="-228600">
              <a:buFont typeface="+mj-lt"/>
              <a:buNone/>
            </a:pPr>
            <a:endParaRPr lang="en-US" sz="1200" dirty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539750" y="503238"/>
            <a:ext cx="3143250" cy="2359025"/>
          </a:xfr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dirty="0" smtClean="0"/>
              <a:t>What</a:t>
            </a:r>
            <a:r>
              <a:rPr lang="en-US" b="0" baseline="0" dirty="0" smtClean="0"/>
              <a:t> will the audience be able to do after this training is complete?</a:t>
            </a:r>
            <a:r>
              <a:rPr lang="en-US" dirty="0" smtClean="0"/>
              <a:t> Briefly describe each objective how the audience</a:t>
            </a:r>
            <a:r>
              <a:rPr lang="en-US" baseline="0" dirty="0" smtClean="0"/>
              <a:t> </a:t>
            </a:r>
            <a:r>
              <a:rPr lang="en-US" dirty="0" smtClean="0"/>
              <a:t>will benefit from this</a:t>
            </a:r>
            <a:r>
              <a:rPr lang="en-US" baseline="0" dirty="0" smtClean="0"/>
              <a:t> presentation.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 spcCol="182880">
            <a:noAutofit/>
          </a:bodyPr>
          <a:lstStyle/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sz="1200" dirty="0" smtClean="0"/>
              <a:t>This is another option</a:t>
            </a:r>
            <a:r>
              <a:rPr lang="en-US" sz="1200" baseline="0" dirty="0" smtClean="0"/>
              <a:t> for an Overview slide.</a:t>
            </a:r>
            <a:endParaRPr lang="en-US" sz="1200" dirty="0" smtClean="0"/>
          </a:p>
          <a:p>
            <a:pPr marL="228600" indent="-228600">
              <a:buFont typeface="+mj-lt"/>
              <a:buNone/>
            </a:pPr>
            <a:endParaRPr lang="en-US" sz="1200" dirty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539750" y="503238"/>
            <a:ext cx="3143250" cy="2359025"/>
          </a:xfr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 spcCol="182880">
            <a:noAutofit/>
          </a:bodyPr>
          <a:lstStyle/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sz="1200" dirty="0" smtClean="0"/>
              <a:t>This is another option</a:t>
            </a:r>
            <a:r>
              <a:rPr lang="en-US" sz="1200" baseline="0" dirty="0" smtClean="0"/>
              <a:t> for an Overview slide.</a:t>
            </a:r>
            <a:endParaRPr lang="en-US" sz="1200" dirty="0" smtClean="0"/>
          </a:p>
          <a:p>
            <a:pPr marL="228600" indent="-228600">
              <a:buFont typeface="+mj-lt"/>
              <a:buNone/>
            </a:pPr>
            <a:endParaRPr lang="en-US" sz="1200" dirty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539750" y="503238"/>
            <a:ext cx="3143250" cy="2359025"/>
          </a:xfr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 spcCol="182880">
            <a:noAutofit/>
          </a:bodyPr>
          <a:lstStyle/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sz="1200" dirty="0" smtClean="0"/>
              <a:t>This is another option</a:t>
            </a:r>
            <a:r>
              <a:rPr lang="en-US" sz="1200" baseline="0" dirty="0" smtClean="0"/>
              <a:t> for an Overview slide.</a:t>
            </a:r>
            <a:endParaRPr lang="en-US" sz="1200" dirty="0" smtClean="0"/>
          </a:p>
          <a:p>
            <a:pPr marL="228600" indent="-228600">
              <a:buFont typeface="+mj-lt"/>
              <a:buNone/>
            </a:pPr>
            <a:endParaRPr lang="en-US" sz="1200" dirty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539750" y="503238"/>
            <a:ext cx="3143250" cy="2359025"/>
          </a:xfr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 spcCol="182880">
            <a:noAutofit/>
          </a:bodyPr>
          <a:lstStyle/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sz="1200" dirty="0" smtClean="0"/>
              <a:t>This is another option</a:t>
            </a:r>
            <a:r>
              <a:rPr lang="en-US" sz="1200" baseline="0" dirty="0" smtClean="0"/>
              <a:t> for an Overview slide.</a:t>
            </a:r>
            <a:endParaRPr lang="en-US" sz="1200" dirty="0" smtClean="0"/>
          </a:p>
          <a:p>
            <a:pPr marL="228600" indent="-228600">
              <a:buFont typeface="+mj-lt"/>
              <a:buNone/>
            </a:pPr>
            <a:endParaRPr lang="en-US" sz="1200" dirty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539750" y="503238"/>
            <a:ext cx="3143250" cy="2359025"/>
          </a:xfr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2" spcCol="182880">
            <a:noAutofit/>
          </a:bodyPr>
          <a:lstStyle/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en-US" sz="1200" dirty="0" smtClean="0"/>
              <a:t>This is another option</a:t>
            </a:r>
            <a:r>
              <a:rPr lang="en-US" sz="1200" baseline="0" dirty="0" smtClean="0"/>
              <a:t> for an Overview slide.</a:t>
            </a:r>
            <a:endParaRPr lang="en-US" sz="1200" dirty="0" smtClean="0"/>
          </a:p>
          <a:p>
            <a:pPr marL="228600" indent="-228600">
              <a:buFont typeface="+mj-lt"/>
              <a:buNone/>
            </a:pPr>
            <a:endParaRPr lang="en-US" sz="1200" dirty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/>
          </p:nvPr>
        </p:nvSpPr>
        <p:spPr>
          <a:xfrm>
            <a:off x="539750" y="503238"/>
            <a:ext cx="3143250" cy="2359025"/>
          </a:xfr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Microsoft </a:t>
            </a:r>
            <a:r>
              <a:rPr lang="en-US" b="1" dirty="0" smtClean="0"/>
              <a:t>Engineering Excellence</a:t>
            </a:r>
            <a:endParaRPr lang="en-US" dirty="0" smtClean="0"/>
          </a:p>
        </p:txBody>
      </p:sp>
      <p:sp>
        <p:nvSpPr>
          <p:cNvPr id="46083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Microsoft Confidential</a:t>
            </a:r>
          </a:p>
        </p:txBody>
      </p:sp>
      <p:sp>
        <p:nvSpPr>
          <p:cNvPr id="46084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C51ECC-86A3-4073-ADEB-F5E3C216F85C}" type="slidenum">
              <a:rPr lang="en-US" smtClean="0"/>
              <a:pPr/>
              <a:t>45</a:t>
            </a:fld>
            <a:endParaRPr lang="en-US" dirty="0" smtClean="0"/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450850"/>
            <a:ext cx="4572000" cy="3429000"/>
          </a:xfrm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0103"/>
            <a:ext cx="6261652" cy="4593861"/>
          </a:xfrm>
          <a:noFill/>
          <a:ln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Microsoft </a:t>
            </a:r>
            <a:r>
              <a:rPr lang="en-US" b="1" dirty="0" smtClean="0"/>
              <a:t>Engineering Excellence</a:t>
            </a:r>
            <a:endParaRPr lang="en-US" dirty="0" smtClean="0"/>
          </a:p>
        </p:txBody>
      </p:sp>
      <p:sp>
        <p:nvSpPr>
          <p:cNvPr id="41987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Microsoft Confidential</a:t>
            </a:r>
          </a:p>
        </p:txBody>
      </p:sp>
      <p:sp>
        <p:nvSpPr>
          <p:cNvPr id="41988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B44A5F-6CE4-493C-A0D7-6834FF76660C}" type="slidenum">
              <a:rPr lang="en-US" smtClean="0"/>
              <a:pPr/>
              <a:t>46</a:t>
            </a:fld>
            <a:endParaRPr lang="en-US" dirty="0" smtClean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450850"/>
            <a:ext cx="4572000" cy="3429000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0104"/>
            <a:ext cx="6261652" cy="455482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Discuss</a:t>
            </a:r>
            <a:r>
              <a:rPr lang="en-US" baseline="0" dirty="0" smtClean="0"/>
              <a:t> outcomes of the case study or class simulation.</a:t>
            </a:r>
          </a:p>
          <a:p>
            <a:r>
              <a:rPr lang="en-US" baseline="0" dirty="0" smtClean="0"/>
              <a:t>Cover best practices.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47</a:t>
            </a:fld>
            <a:endParaRPr lang="en-US" dirty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Microsoft </a:t>
            </a:r>
            <a:r>
              <a:rPr lang="en-US" b="1" dirty="0" smtClean="0"/>
              <a:t>Engineering Excellence</a:t>
            </a:r>
            <a:endParaRPr lang="en-US" dirty="0" smtClean="0"/>
          </a:p>
        </p:txBody>
      </p:sp>
      <p:sp>
        <p:nvSpPr>
          <p:cNvPr id="41987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Microsoft Confidential</a:t>
            </a:r>
          </a:p>
        </p:txBody>
      </p:sp>
      <p:sp>
        <p:nvSpPr>
          <p:cNvPr id="41988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B44A5F-6CE4-493C-A0D7-6834FF76660C}" type="slidenum">
              <a:rPr lang="en-US" smtClean="0"/>
              <a:pPr/>
              <a:t>48</a:t>
            </a:fld>
            <a:endParaRPr lang="en-US" dirty="0" smtClean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450850"/>
            <a:ext cx="4572000" cy="3429000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0104"/>
            <a:ext cx="6261652" cy="455482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Summarize presentation content by restating the important points from the lessons.</a:t>
            </a:r>
          </a:p>
          <a:p>
            <a:r>
              <a:rPr lang="en-US" dirty="0" smtClean="0"/>
              <a:t>What do you want the audience to remember when they leave your presentation?</a:t>
            </a:r>
          </a:p>
          <a:p>
            <a:endParaRPr lang="en-US" dirty="0" smtClean="0"/>
          </a:p>
          <a:p>
            <a:r>
              <a:rPr lang="en-US" dirty="0" smtClean="0"/>
              <a:t>Save your presentation to a video for easy distribution (To create a video, click the File tab, and then click Share.  Under File Types, click Create a Video.)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49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This is another option</a:t>
            </a:r>
            <a:r>
              <a:rPr lang="en-US" sz="1200" baseline="0" dirty="0" smtClean="0"/>
              <a:t> for an Overview slides using transitions.</a:t>
            </a: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3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dirty="0" smtClean="0"/>
              <a:t>Microsoft </a:t>
            </a:r>
            <a:r>
              <a:rPr lang="en-US" b="1" dirty="0" smtClean="0"/>
              <a:t>Engineering Excellence</a:t>
            </a:r>
            <a:endParaRPr lang="en-US" dirty="0" smtClean="0"/>
          </a:p>
        </p:txBody>
      </p:sp>
      <p:sp>
        <p:nvSpPr>
          <p:cNvPr id="41987" name="Rectangle 25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Microsoft Confidential</a:t>
            </a:r>
          </a:p>
        </p:txBody>
      </p:sp>
      <p:sp>
        <p:nvSpPr>
          <p:cNvPr id="41988" name="Rectangle 26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B44A5F-6CE4-493C-A0D7-6834FF76660C}" type="slidenum">
              <a:rPr lang="en-US" smtClean="0"/>
              <a:pPr/>
              <a:t>50</a:t>
            </a:fld>
            <a:endParaRPr lang="en-US" dirty="0" smtClean="0"/>
          </a:p>
        </p:txBody>
      </p:sp>
      <p:sp>
        <p:nvSpPr>
          <p:cNvPr id="419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450850"/>
            <a:ext cx="4572000" cy="3429000"/>
          </a:xfrm>
          <a:ln/>
        </p:spPr>
      </p:sp>
      <p:sp>
        <p:nvSpPr>
          <p:cNvPr id="419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492" y="4130104"/>
            <a:ext cx="6261652" cy="455482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dirty="0" smtClean="0"/>
              <a:t>What</a:t>
            </a:r>
            <a:r>
              <a:rPr lang="en-US" b="0" baseline="0" dirty="0" smtClean="0"/>
              <a:t> will the audience be able to do after this training is complete?</a:t>
            </a:r>
            <a:r>
              <a:rPr lang="en-US" dirty="0" smtClean="0"/>
              <a:t> Briefly describe each objective how the audience</a:t>
            </a:r>
            <a:r>
              <a:rPr lang="en-US" baseline="0" dirty="0" smtClean="0"/>
              <a:t> </a:t>
            </a:r>
            <a:r>
              <a:rPr lang="en-US" dirty="0" smtClean="0"/>
              <a:t>will benefit from this</a:t>
            </a:r>
            <a:r>
              <a:rPr lang="en-US" baseline="0" dirty="0" smtClean="0"/>
              <a:t> presentation.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dirty="0" smtClean="0"/>
              <a:t>What</a:t>
            </a:r>
            <a:r>
              <a:rPr lang="en-US" b="0" baseline="0" dirty="0" smtClean="0"/>
              <a:t> will the audience be able to do after this training is complete?</a:t>
            </a:r>
            <a:r>
              <a:rPr lang="en-US" dirty="0" smtClean="0"/>
              <a:t> Briefly describe each objective how the audience</a:t>
            </a:r>
            <a:r>
              <a:rPr lang="en-US" baseline="0" dirty="0" smtClean="0"/>
              <a:t> </a:t>
            </a:r>
            <a:r>
              <a:rPr lang="en-US" dirty="0" smtClean="0"/>
              <a:t>will benefit from this</a:t>
            </a:r>
            <a:r>
              <a:rPr lang="en-US" baseline="0" dirty="0" smtClean="0"/>
              <a:t> presentation.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dirty="0" smtClean="0"/>
              <a:t>What</a:t>
            </a:r>
            <a:r>
              <a:rPr lang="en-US" b="0" baseline="0" dirty="0" smtClean="0"/>
              <a:t> will the audience be able to do after this training is complete?</a:t>
            </a:r>
            <a:r>
              <a:rPr lang="en-US" dirty="0" smtClean="0"/>
              <a:t> Briefly describe each objective how the audience</a:t>
            </a:r>
            <a:r>
              <a:rPr lang="en-US" baseline="0" dirty="0" smtClean="0"/>
              <a:t> </a:t>
            </a:r>
            <a:r>
              <a:rPr lang="en-US" dirty="0" smtClean="0"/>
              <a:t>will benefit from this</a:t>
            </a:r>
            <a:r>
              <a:rPr lang="en-US" baseline="0" dirty="0" smtClean="0"/>
              <a:t> presentation.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EAC7D-5A89-47C2-8ABA-56C9C2DEF7A4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This is another option</a:t>
            </a:r>
            <a:r>
              <a:rPr lang="en-US" sz="1200" baseline="0" dirty="0" smtClean="0"/>
              <a:t> for an Overview slides using transitions.</a:t>
            </a:r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693FD4-8F83-4EF7-AC3F-0DC0388986B0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>
              <a:defRPr b="1" cap="small" baseline="0">
                <a:solidFill>
                  <a:srgbClr val="0033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038600"/>
            <a:ext cx="4772528" cy="990600"/>
          </a:xfrm>
        </p:spPr>
        <p:txBody>
          <a:bodyPr>
            <a:normAutofit/>
          </a:bodyPr>
          <a:lstStyle>
            <a:lvl1pPr marL="0" indent="0" algn="r">
              <a:buNone/>
              <a:defRPr sz="2000" b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5105400"/>
            <a:ext cx="1828800" cy="990600"/>
          </a:xfrm>
        </p:spPr>
        <p:txBody>
          <a:bodyPr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r>
              <a:rPr lang="en-US" dirty="0" smtClean="0"/>
              <a:t>Company Logo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3/2/2015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3/2/2015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fld id="{757B281C-5159-4971-8228-52B9A72E9ED2}" type="datetimeFigureOut">
              <a:rPr lang="en-US" smtClean="0"/>
              <a:pPr/>
              <a:t>3/2/2015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>
              <a:defRPr sz="4000" b="1" cap="small" baseline="0">
                <a:solidFill>
                  <a:srgbClr val="0033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3/2/2015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Company Logo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2000" y="269632"/>
            <a:ext cx="8077200" cy="1143000"/>
          </a:xfrm>
        </p:spPr>
        <p:txBody>
          <a:bodyPr anchor="ctr" anchorCtr="0"/>
          <a:lstStyle>
            <a:lvl1pPr algn="l">
              <a:defRPr lang="en-US" dirty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96413"/>
            <a:ext cx="8077200" cy="4297363"/>
          </a:xfrm>
        </p:spPr>
        <p:txBody>
          <a:bodyPr>
            <a:normAutofit/>
          </a:bodyPr>
          <a:lstStyle>
            <a:lvl1pPr>
              <a:defRPr sz="32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400">
                <a:latin typeface="+mn-lt"/>
              </a:defRPr>
            </a:lvl4pPr>
            <a:lvl5pPr>
              <a:defRPr sz="2400"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3/2/2015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3/2/2015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6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6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3/2/2015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3/2/2015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3/2/2015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3/2/2015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5867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B281C-5159-4971-8228-52B9A72E9ED2}" type="datetimeFigureOut">
              <a:rPr lang="en-US" smtClean="0"/>
              <a:pPr/>
              <a:t>3/2/2015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077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600200"/>
            <a:ext cx="8077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B281C-5159-4971-8228-52B9A72E9ED2}" type="datetimeFigureOut">
              <a:rPr lang="en-US" smtClean="0"/>
              <a:pPr/>
              <a:t>3/2/2015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8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E5A2-EC83-451F-A719-9AC1370DD5C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2400" y="-109183"/>
            <a:ext cx="818707" cy="708318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6" r:id="rId6"/>
    <p:sldLayoutId id="2147483657" r:id="rId7"/>
    <p:sldLayoutId id="2147483658" r:id="rId8"/>
    <p:sldLayoutId id="2147483659" r:id="rId9"/>
    <p:sldLayoutId id="2147483654" r:id="rId10"/>
    <p:sldLayoutId id="2147483655" r:id="rId11"/>
    <p:sldLayoutId id="2147483663" r:id="rId12"/>
  </p:sldLayoutIdLst>
  <p:transition spd="slow">
    <p:wipe dir="d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lang="en-US" sz="4400" kern="1200" dirty="0" smtClean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tags" Target="../tags/tag27.xml"/><Relationship Id="rId7" Type="http://schemas.openxmlformats.org/officeDocument/2006/relationships/image" Target="../media/image11.wmf"/><Relationship Id="rId2" Type="http://schemas.openxmlformats.org/officeDocument/2006/relationships/tags" Target="../tags/tag2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13.wmf"/><Relationship Id="rId5" Type="http://schemas.openxmlformats.org/officeDocument/2006/relationships/notesSlide" Target="../notesSlides/notesSlide15.xml"/><Relationship Id="rId10" Type="http://schemas.openxmlformats.org/officeDocument/2006/relationships/oleObject" Target="../embeddings/oleObject3.bin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12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17.wmf"/><Relationship Id="rId3" Type="http://schemas.openxmlformats.org/officeDocument/2006/relationships/tags" Target="../tags/tag29.xml"/><Relationship Id="rId7" Type="http://schemas.openxmlformats.org/officeDocument/2006/relationships/image" Target="../media/image14.wmf"/><Relationship Id="rId12" Type="http://schemas.openxmlformats.org/officeDocument/2006/relationships/oleObject" Target="../embeddings/oleObject7.bin"/><Relationship Id="rId2" Type="http://schemas.openxmlformats.org/officeDocument/2006/relationships/tags" Target="../tags/tag28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16.wmf"/><Relationship Id="rId5" Type="http://schemas.openxmlformats.org/officeDocument/2006/relationships/notesSlide" Target="../notesSlides/notesSlide16.xml"/><Relationship Id="rId15" Type="http://schemas.openxmlformats.org/officeDocument/2006/relationships/image" Target="../media/image18.wmf"/><Relationship Id="rId10" Type="http://schemas.openxmlformats.org/officeDocument/2006/relationships/oleObject" Target="../embeddings/oleObject6.bin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15.wmf"/><Relationship Id="rId14" Type="http://schemas.openxmlformats.org/officeDocument/2006/relationships/oleObject" Target="../embeddings/oleObject8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tags" Target="../tags/tag34.xml"/><Relationship Id="rId7" Type="http://schemas.openxmlformats.org/officeDocument/2006/relationships/image" Target="../media/image19.wmf"/><Relationship Id="rId2" Type="http://schemas.openxmlformats.org/officeDocument/2006/relationships/tags" Target="../tags/tag3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21.wmf"/><Relationship Id="rId5" Type="http://schemas.openxmlformats.org/officeDocument/2006/relationships/notesSlide" Target="../notesSlides/notesSlide19.xml"/><Relationship Id="rId10" Type="http://schemas.openxmlformats.org/officeDocument/2006/relationships/oleObject" Target="../embeddings/oleObject11.bin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20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image" Target="../media/image25.wmf"/><Relationship Id="rId3" Type="http://schemas.openxmlformats.org/officeDocument/2006/relationships/tags" Target="../tags/tag36.xml"/><Relationship Id="rId7" Type="http://schemas.openxmlformats.org/officeDocument/2006/relationships/image" Target="../media/image22.wmf"/><Relationship Id="rId12" Type="http://schemas.openxmlformats.org/officeDocument/2006/relationships/oleObject" Target="../embeddings/oleObject15.bin"/><Relationship Id="rId2" Type="http://schemas.openxmlformats.org/officeDocument/2006/relationships/tags" Target="../tags/tag35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24.wmf"/><Relationship Id="rId5" Type="http://schemas.openxmlformats.org/officeDocument/2006/relationships/notesSlide" Target="../notesSlides/notesSlide20.xml"/><Relationship Id="rId15" Type="http://schemas.openxmlformats.org/officeDocument/2006/relationships/image" Target="../media/image26.wmf"/><Relationship Id="rId10" Type="http://schemas.openxmlformats.org/officeDocument/2006/relationships/oleObject" Target="../embeddings/oleObject14.bin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23.wmf"/><Relationship Id="rId14" Type="http://schemas.openxmlformats.org/officeDocument/2006/relationships/oleObject" Target="../embeddings/oleObject16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38.xml"/><Relationship Id="rId7" Type="http://schemas.openxmlformats.org/officeDocument/2006/relationships/image" Target="../media/image26.wmf"/><Relationship Id="rId2" Type="http://schemas.openxmlformats.org/officeDocument/2006/relationships/tags" Target="../tags/tag3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7.bin"/><Relationship Id="rId11" Type="http://schemas.openxmlformats.org/officeDocument/2006/relationships/image" Target="../media/image28.wmf"/><Relationship Id="rId5" Type="http://schemas.openxmlformats.org/officeDocument/2006/relationships/notesSlide" Target="../notesSlides/notesSlide21.xml"/><Relationship Id="rId10" Type="http://schemas.openxmlformats.org/officeDocument/2006/relationships/oleObject" Target="../embeddings/oleObject19.bin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27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4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4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13" Type="http://schemas.openxmlformats.org/officeDocument/2006/relationships/image" Target="../media/image35.wmf"/><Relationship Id="rId3" Type="http://schemas.openxmlformats.org/officeDocument/2006/relationships/tags" Target="../tags/tag49.xml"/><Relationship Id="rId7" Type="http://schemas.openxmlformats.org/officeDocument/2006/relationships/image" Target="../media/image32.wmf"/><Relationship Id="rId12" Type="http://schemas.openxmlformats.org/officeDocument/2006/relationships/oleObject" Target="../embeddings/oleObject23.bin"/><Relationship Id="rId2" Type="http://schemas.openxmlformats.org/officeDocument/2006/relationships/tags" Target="../tags/tag48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0.bin"/><Relationship Id="rId11" Type="http://schemas.openxmlformats.org/officeDocument/2006/relationships/image" Target="../media/image34.wmf"/><Relationship Id="rId5" Type="http://schemas.openxmlformats.org/officeDocument/2006/relationships/notesSlide" Target="../notesSlides/notesSlide33.xml"/><Relationship Id="rId10" Type="http://schemas.openxmlformats.org/officeDocument/2006/relationships/oleObject" Target="../embeddings/oleObject22.bin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33.w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tags" Target="../tags/tag51.xml"/><Relationship Id="rId7" Type="http://schemas.openxmlformats.org/officeDocument/2006/relationships/image" Target="../media/image32.wmf"/><Relationship Id="rId2" Type="http://schemas.openxmlformats.org/officeDocument/2006/relationships/tags" Target="../tags/tag50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4.bin"/><Relationship Id="rId11" Type="http://schemas.openxmlformats.org/officeDocument/2006/relationships/image" Target="../media/image37.wmf"/><Relationship Id="rId5" Type="http://schemas.openxmlformats.org/officeDocument/2006/relationships/notesSlide" Target="../notesSlides/notesSlide34.xml"/><Relationship Id="rId10" Type="http://schemas.openxmlformats.org/officeDocument/2006/relationships/oleObject" Target="../embeddings/oleObject26.bin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36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4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3" Type="http://schemas.openxmlformats.org/officeDocument/2006/relationships/tags" Target="../tags/tag55.xml"/><Relationship Id="rId7" Type="http://schemas.openxmlformats.org/officeDocument/2006/relationships/image" Target="../media/image38.wmf"/><Relationship Id="rId2" Type="http://schemas.openxmlformats.org/officeDocument/2006/relationships/tags" Target="../tags/tag54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7.bin"/><Relationship Id="rId11" Type="http://schemas.openxmlformats.org/officeDocument/2006/relationships/image" Target="../media/image40.wmf"/><Relationship Id="rId5" Type="http://schemas.openxmlformats.org/officeDocument/2006/relationships/notesSlide" Target="../notesSlides/notesSlide36.xml"/><Relationship Id="rId10" Type="http://schemas.openxmlformats.org/officeDocument/2006/relationships/oleObject" Target="../embeddings/oleObject29.bin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39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5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30.bin"/><Relationship Id="rId4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5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59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31.bin"/><Relationship Id="rId4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60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32.bin"/><Relationship Id="rId4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61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4.wmf"/><Relationship Id="rId5" Type="http://schemas.openxmlformats.org/officeDocument/2006/relationships/oleObject" Target="../embeddings/oleObject33.bin"/><Relationship Id="rId4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tags" Target="../tags/tag64.xml"/><Relationship Id="rId7" Type="http://schemas.openxmlformats.org/officeDocument/2006/relationships/tags" Target="../tags/tag68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9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4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5" Type="http://schemas.openxmlformats.org/officeDocument/2006/relationships/notesSlide" Target="../notesSlides/notesSlide47.xml"/><Relationship Id="rId4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4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5" Type="http://schemas.openxmlformats.org/officeDocument/2006/relationships/notesSlide" Target="../notesSlides/notesSlide49.xml"/><Relationship Id="rId4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4" Type="http://schemas.openxmlformats.org/officeDocument/2006/relationships/notesSlide" Target="../notesSlides/notesSlide5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7.gif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8.gif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smtClean="0"/>
              <a:t>UV / Visible Spectroscopy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3000364" y="4071942"/>
            <a:ext cx="4772528" cy="990600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en-US" sz="2400" b="1" dirty="0" smtClean="0">
                <a:latin typeface="+mn-lt"/>
              </a:rPr>
              <a:t>Mr. </a:t>
            </a:r>
            <a:r>
              <a:rPr lang="en-US" sz="2400" b="1" dirty="0" err="1" smtClean="0">
                <a:latin typeface="+mn-lt"/>
              </a:rPr>
              <a:t>Santosh</a:t>
            </a:r>
            <a:r>
              <a:rPr lang="en-US" sz="2400" b="1" dirty="0" smtClean="0">
                <a:latin typeface="+mn-lt"/>
              </a:rPr>
              <a:t>  L. </a:t>
            </a:r>
            <a:r>
              <a:rPr lang="en-US" sz="2400" b="1" dirty="0" err="1" smtClean="0">
                <a:latin typeface="+mn-lt"/>
              </a:rPr>
              <a:t>Kumbhare</a:t>
            </a:r>
            <a:endParaRPr lang="en-US" sz="2400" b="1" dirty="0" smtClean="0">
              <a:latin typeface="+mn-lt"/>
            </a:endParaRPr>
          </a:p>
          <a:p>
            <a:pPr algn="ctr"/>
            <a:r>
              <a:rPr lang="en-US" sz="2400" dirty="0" smtClean="0">
                <a:latin typeface="+mn-lt"/>
              </a:rPr>
              <a:t>Assistant  Professor</a:t>
            </a:r>
          </a:p>
          <a:p>
            <a:pPr algn="ctr"/>
            <a:r>
              <a:rPr lang="en-US" sz="2400" dirty="0" smtClean="0">
                <a:latin typeface="+mn-lt"/>
              </a:rPr>
              <a:t>       </a:t>
            </a:r>
            <a:r>
              <a:rPr lang="en-US" sz="2400" dirty="0" err="1" smtClean="0">
                <a:latin typeface="+mn-lt"/>
              </a:rPr>
              <a:t>Shri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Shivaji</a:t>
            </a:r>
            <a:r>
              <a:rPr lang="en-US" sz="2400" dirty="0" smtClean="0">
                <a:latin typeface="+mn-lt"/>
              </a:rPr>
              <a:t> Science &amp; Arts college,  </a:t>
            </a:r>
            <a:r>
              <a:rPr lang="en-US" sz="2400" dirty="0" err="1" smtClean="0">
                <a:latin typeface="+mn-lt"/>
              </a:rPr>
              <a:t>Chikhli</a:t>
            </a:r>
            <a:endParaRPr lang="en-US" sz="2400" dirty="0" smtClean="0">
              <a:latin typeface="+mn-lt"/>
            </a:endParaRPr>
          </a:p>
          <a:p>
            <a:pPr algn="ctr"/>
            <a:r>
              <a:rPr lang="en-US" sz="2400" dirty="0" smtClean="0">
                <a:latin typeface="+mn-lt"/>
              </a:rPr>
              <a:t> Dist. - </a:t>
            </a:r>
            <a:r>
              <a:rPr lang="en-US" sz="2400" dirty="0" err="1" smtClean="0">
                <a:latin typeface="+mn-lt"/>
              </a:rPr>
              <a:t>Buldana</a:t>
            </a:r>
            <a:endParaRPr lang="en-US" sz="2400" dirty="0" smtClean="0">
              <a:latin typeface="+mn-lt"/>
            </a:endParaRPr>
          </a:p>
        </p:txBody>
      </p:sp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116632"/>
            <a:ext cx="8077200" cy="1143000"/>
          </a:xfrm>
        </p:spPr>
        <p:txBody>
          <a:bodyPr/>
          <a:lstStyle/>
          <a:p>
            <a:r>
              <a:rPr lang="en-US" dirty="0" smtClean="0"/>
              <a:t>Visible Radiation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1176810"/>
            <a:ext cx="5148064" cy="3100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</p:nvPr>
        </p:nvGraphicFramePr>
        <p:xfrm>
          <a:off x="539552" y="4221088"/>
          <a:ext cx="8460432" cy="2476872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2115108"/>
                <a:gridCol w="2115108"/>
                <a:gridCol w="2115108"/>
                <a:gridCol w="2115108"/>
              </a:tblGrid>
              <a:tr h="619218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bg1"/>
                          </a:solidFill>
                        </a:rPr>
                        <a:t>Violet</a:t>
                      </a:r>
                      <a:endParaRPr lang="en-IN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E61AB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bg1"/>
                          </a:solidFill>
                        </a:rPr>
                        <a:t>400 - 420 nm</a:t>
                      </a:r>
                      <a:endParaRPr lang="en-IN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E61AB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Yellow</a:t>
                      </a:r>
                      <a:endParaRPr lang="en-IN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570 - 585 nm</a:t>
                      </a:r>
                      <a:endParaRPr lang="en-IN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19218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bg1"/>
                          </a:solidFill>
                        </a:rPr>
                        <a:t>Indigo</a:t>
                      </a:r>
                      <a:endParaRPr lang="en-IN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bg1"/>
                          </a:solidFill>
                        </a:rPr>
                        <a:t>420 - 440 nm</a:t>
                      </a:r>
                      <a:endParaRPr lang="en-IN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Orange</a:t>
                      </a:r>
                      <a:endParaRPr lang="en-IN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585 - 620 nm</a:t>
                      </a:r>
                      <a:endParaRPr lang="en-IN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  <a:tr h="619218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bg1"/>
                          </a:solidFill>
                        </a:rPr>
                        <a:t>Blue</a:t>
                      </a:r>
                      <a:endParaRPr lang="en-IN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bg1"/>
                          </a:solidFill>
                        </a:rPr>
                        <a:t>440 - 490 nm</a:t>
                      </a:r>
                      <a:endParaRPr lang="en-IN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Red</a:t>
                      </a:r>
                      <a:endParaRPr lang="en-IN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620 -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</a:rPr>
                        <a:t> 780 nm</a:t>
                      </a:r>
                      <a:endParaRPr lang="en-IN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619218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bg1"/>
                          </a:solidFill>
                        </a:rPr>
                        <a:t>Green</a:t>
                      </a:r>
                      <a:endParaRPr lang="en-IN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chemeClr val="bg1"/>
                          </a:solidFill>
                        </a:rPr>
                        <a:t>490 - 570 nm</a:t>
                      </a:r>
                      <a:endParaRPr lang="en-IN" sz="28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3528" y="2381379"/>
            <a:ext cx="8676456" cy="2800221"/>
          </a:xfrm>
          <a:prstGeom prst="rect">
            <a:avLst/>
          </a:prstGeom>
          <a:noFill/>
        </p:spPr>
        <p:txBody>
          <a:bodyPr wrap="square" rtlCol="0">
            <a:normAutofit fontScale="92500" lnSpcReduction="20000"/>
          </a:bodyPr>
          <a:lstStyle/>
          <a:p>
            <a:r>
              <a:rPr lang="en-US" sz="7200" dirty="0" smtClean="0"/>
              <a:t>Interaction of		   EMR 						with      						Matter</a:t>
            </a:r>
            <a:endParaRPr lang="en-US" sz="7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397176" flipH="1">
            <a:off x="3938036" y="91438"/>
            <a:ext cx="2895600" cy="6861081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1560" y="116632"/>
            <a:ext cx="8424936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Interaction of </a:t>
            </a:r>
            <a:r>
              <a:rPr lang="en-US" dirty="0" smtClean="0"/>
              <a:t>UV Visible Radiation </a:t>
            </a:r>
            <a:r>
              <a:rPr lang="en-US" dirty="0" smtClean="0"/>
              <a:t>with matter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83568" y="1224136"/>
            <a:ext cx="8305800" cy="5805264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3200" dirty="0" smtClean="0"/>
              <a:t>Electronic Energy Levels:</a:t>
            </a:r>
            <a:endParaRPr lang="en-US" dirty="0" smtClean="0"/>
          </a:p>
          <a:p>
            <a:pPr algn="just"/>
            <a:r>
              <a:rPr lang="en-US" sz="3200" dirty="0" smtClean="0"/>
              <a:t>At room temperature the molecules are in the lowest energy levels E</a:t>
            </a:r>
            <a:r>
              <a:rPr lang="en-US" sz="2400" baseline="-25000" dirty="0" smtClean="0"/>
              <a:t>0</a:t>
            </a:r>
            <a:r>
              <a:rPr lang="en-US" sz="2400" dirty="0" smtClean="0"/>
              <a:t>.</a:t>
            </a:r>
            <a:r>
              <a:rPr lang="en-US" sz="2400" baseline="-25000" dirty="0" smtClean="0"/>
              <a:t> </a:t>
            </a:r>
          </a:p>
          <a:p>
            <a:pPr algn="just"/>
            <a:endParaRPr lang="en-US" sz="2400" baseline="-25000" dirty="0" smtClean="0"/>
          </a:p>
          <a:p>
            <a:pPr algn="just"/>
            <a:r>
              <a:rPr lang="en-US" sz="3200" dirty="0" smtClean="0"/>
              <a:t>When the molecules absorb UV-visible light from EMR, one of the outermost bond / lone pair electron is promoted to higher energy state  such as E</a:t>
            </a:r>
            <a:r>
              <a:rPr lang="en-US" sz="3200" baseline="-25000" dirty="0" smtClean="0"/>
              <a:t>1</a:t>
            </a:r>
            <a:r>
              <a:rPr lang="en-US" sz="3200" dirty="0" smtClean="0"/>
              <a:t>, E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, …E</a:t>
            </a:r>
            <a:r>
              <a:rPr lang="en-US" sz="3200" baseline="-25000" dirty="0" smtClean="0"/>
              <a:t>n</a:t>
            </a:r>
            <a:r>
              <a:rPr lang="en-US" sz="3200" dirty="0" smtClean="0"/>
              <a:t>, etc is called as electronic transition and the difference is as:</a:t>
            </a:r>
          </a:p>
          <a:p>
            <a:pPr algn="ctr">
              <a:buNone/>
            </a:pPr>
            <a:r>
              <a:rPr lang="en-US" sz="3200" dirty="0" smtClean="0">
                <a:latin typeface="Times New Roman"/>
                <a:cs typeface="Times New Roman"/>
              </a:rPr>
              <a:t>∆E = h </a:t>
            </a:r>
            <a:r>
              <a:rPr lang="el-GR" sz="3200" dirty="0" smtClean="0">
                <a:latin typeface="Times New Roman"/>
                <a:cs typeface="Times New Roman"/>
              </a:rPr>
              <a:t>ν</a:t>
            </a:r>
            <a:r>
              <a:rPr lang="en-US" sz="3200" dirty="0" smtClean="0">
                <a:latin typeface="Times New Roman"/>
                <a:cs typeface="Times New Roman"/>
              </a:rPr>
              <a:t> = </a:t>
            </a:r>
            <a:r>
              <a:rPr lang="en-US" sz="3200" dirty="0" smtClean="0"/>
              <a:t>E</a:t>
            </a:r>
            <a:r>
              <a:rPr lang="en-US" sz="3200" baseline="-25000" dirty="0" smtClean="0"/>
              <a:t>n  </a:t>
            </a:r>
            <a:r>
              <a:rPr lang="en-US" sz="3200" dirty="0" smtClean="0">
                <a:latin typeface="Times New Roman"/>
                <a:cs typeface="Times New Roman"/>
              </a:rPr>
              <a:t>- </a:t>
            </a:r>
            <a:r>
              <a:rPr lang="en-US" sz="3200" dirty="0" smtClean="0"/>
              <a:t>E</a:t>
            </a:r>
            <a:r>
              <a:rPr lang="en-US" sz="3200" baseline="-25000" dirty="0" smtClean="0"/>
              <a:t>0 </a:t>
            </a:r>
            <a:r>
              <a:rPr lang="en-US" sz="3200" dirty="0" smtClean="0">
                <a:latin typeface="Times New Roman"/>
                <a:cs typeface="Times New Roman"/>
              </a:rPr>
              <a:t>  where (n = 1, 2, 3, … etc)</a:t>
            </a:r>
            <a:endParaRPr lang="en-US" sz="3200" dirty="0" smtClean="0"/>
          </a:p>
          <a:p>
            <a:pPr>
              <a:buNone/>
            </a:pPr>
            <a:r>
              <a:rPr lang="en-US" sz="3200" dirty="0" smtClean="0">
                <a:latin typeface="Times New Roman"/>
                <a:cs typeface="Times New Roman"/>
              </a:rPr>
              <a:t>	∆E = 35 to 71 kcal/mole</a:t>
            </a:r>
          </a:p>
        </p:txBody>
      </p:sp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2" y="1"/>
            <a:ext cx="9180512" cy="685799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43608" y="2087940"/>
            <a:ext cx="5206554" cy="385566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sz="7200" dirty="0" smtClean="0"/>
              <a:t>Lambert’s</a:t>
            </a:r>
          </a:p>
          <a:p>
            <a:r>
              <a:rPr lang="en-US" sz="7200" dirty="0" smtClean="0"/>
              <a:t>Law</a:t>
            </a:r>
            <a:endParaRPr lang="en-US" sz="7200" dirty="0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smtClean="0"/>
              <a:t>Lambert’s Law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762000" y="1340768"/>
            <a:ext cx="8077200" cy="4928931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When a monochromatic radiation is passed through a solution, the decrease in the intensity of radiation with thickness of the solution is directly proportional to the intensity of the incident light.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Let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/>
              <a:t> be the intensity of incident radiation.</a:t>
            </a:r>
          </a:p>
          <a:p>
            <a:pPr lvl="1" algn="just">
              <a:buNone/>
            </a:pPr>
            <a:r>
              <a:rPr lang="en-US" dirty="0" smtClean="0"/>
              <a:t>		</a:t>
            </a:r>
            <a:r>
              <a:rPr lang="en-US" sz="3200" dirty="0" smtClean="0"/>
              <a:t>x be the thickness of the solution.</a:t>
            </a:r>
          </a:p>
          <a:p>
            <a:pPr lvl="1" algn="just">
              <a:buNone/>
            </a:pPr>
            <a:r>
              <a:rPr lang="en-US" sz="3200" dirty="0" smtClean="0"/>
              <a:t>Then</a:t>
            </a:r>
            <a:endParaRPr lang="en-US" dirty="0" smtClean="0"/>
          </a:p>
        </p:txBody>
      </p:sp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 dirty="0" smtClean="0"/>
              <a:t>Lambert’s Law</a:t>
            </a:r>
            <a:endParaRPr lang="en-US" dirty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 dirty="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 dirty="0"/>
          </a:p>
        </p:txBody>
      </p:sp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3563888" y="1484784"/>
          <a:ext cx="1368152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Equation" r:id="rId6" imgW="507780" imgH="393529" progId="Equation.3">
                  <p:embed/>
                </p:oleObj>
              </mc:Choice>
              <mc:Fallback>
                <p:oleObj name="Equation" r:id="rId6" imgW="507780" imgH="393529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888" y="1484784"/>
                        <a:ext cx="1368152" cy="9361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2699792" y="2636912"/>
            <a:ext cx="11876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So,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3635896" y="2564904"/>
          <a:ext cx="1440160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8" imgW="672808" imgH="393529" progId="Equation.3">
                  <p:embed/>
                </p:oleObj>
              </mc:Choice>
              <mc:Fallback>
                <p:oleObj name="Equation" r:id="rId8" imgW="672808" imgH="393529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896" y="2564904"/>
                        <a:ext cx="1440160" cy="792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979712" y="3413318"/>
            <a:ext cx="64807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Integrate equation between limit</a:t>
            </a:r>
          </a:p>
          <a:p>
            <a:pPr algn="ctr"/>
            <a:r>
              <a:rPr lang="en-US" sz="2800" dirty="0" smtClean="0"/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 = Io at x = 0 and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 = I at x=l,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We get,</a:t>
            </a:r>
            <a:endParaRPr lang="en-IN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 dirty="0"/>
          </a:p>
        </p:txBody>
      </p:sp>
      <p:graphicFrame>
        <p:nvGraphicFramePr>
          <p:cNvPr id="1033" name="Object 9"/>
          <p:cNvGraphicFramePr>
            <a:graphicFrameLocks noChangeAspect="1"/>
          </p:cNvGraphicFramePr>
          <p:nvPr/>
        </p:nvGraphicFramePr>
        <p:xfrm>
          <a:off x="3059832" y="5373216"/>
          <a:ext cx="3028790" cy="1080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Equation" r:id="rId10" imgW="761669" imgH="431613" progId="Equation.3">
                  <p:embed/>
                </p:oleObj>
              </mc:Choice>
              <mc:Fallback>
                <p:oleObj name="Equation" r:id="rId10" imgW="761669" imgH="431613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832" y="5373216"/>
                        <a:ext cx="3028790" cy="10801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2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 dirty="0" smtClean="0"/>
              <a:t>Lambert’s Law</a:t>
            </a:r>
            <a:endParaRPr lang="en-US" dirty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 dirty="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 dirty="0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 dirty="0"/>
          </a:p>
        </p:txBody>
      </p:sp>
      <p:graphicFrame>
        <p:nvGraphicFramePr>
          <p:cNvPr id="1033" name="Object 9"/>
          <p:cNvGraphicFramePr>
            <a:graphicFrameLocks noChangeAspect="1"/>
          </p:cNvGraphicFramePr>
          <p:nvPr/>
        </p:nvGraphicFramePr>
        <p:xfrm>
          <a:off x="2278063" y="1268760"/>
          <a:ext cx="4592637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64" name="Equation" r:id="rId6" imgW="1155600" imgH="431640" progId="Equation.3">
                  <p:embed/>
                </p:oleObj>
              </mc:Choice>
              <mc:Fallback>
                <p:oleObj name="Equation" r:id="rId6" imgW="1155600" imgH="4316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8063" y="1268760"/>
                        <a:ext cx="4592637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49" name="Object 9"/>
          <p:cNvGraphicFramePr>
            <a:graphicFrameLocks noChangeAspect="1"/>
          </p:cNvGraphicFramePr>
          <p:nvPr/>
        </p:nvGraphicFramePr>
        <p:xfrm>
          <a:off x="2393950" y="2348880"/>
          <a:ext cx="4340225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65" name="Equation" r:id="rId8" imgW="1091880" imgH="431640" progId="Equation.3">
                  <p:embed/>
                </p:oleObj>
              </mc:Choice>
              <mc:Fallback>
                <p:oleObj name="Equation" r:id="rId8" imgW="1091880" imgH="4316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3950" y="2348880"/>
                        <a:ext cx="4340225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1763688" y="3645024"/>
            <a:ext cx="66247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Calibri" pitchFamily="34" charset="0"/>
                <a:cs typeface="Mangal" pitchFamily="18" charset="0"/>
              </a:rPr>
              <a:t>Where,				Absorbance	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2950" name="Object 9"/>
          <p:cNvGraphicFramePr>
            <a:graphicFrameLocks noChangeAspect="1"/>
          </p:cNvGraphicFramePr>
          <p:nvPr/>
        </p:nvGraphicFramePr>
        <p:xfrm>
          <a:off x="3132138" y="3429000"/>
          <a:ext cx="2624137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66" name="Equation" r:id="rId10" imgW="660240" imgH="393480" progId="Equation.3">
                  <p:embed/>
                </p:oleObj>
              </mc:Choice>
              <mc:Fallback>
                <p:oleObj name="Equation" r:id="rId10" imgW="660240" imgH="393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3429000"/>
                        <a:ext cx="2624137" cy="984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52" name="Object 9"/>
          <p:cNvGraphicFramePr>
            <a:graphicFrameLocks noChangeAspect="1"/>
          </p:cNvGraphicFramePr>
          <p:nvPr/>
        </p:nvGraphicFramePr>
        <p:xfrm>
          <a:off x="3522018" y="4532313"/>
          <a:ext cx="1770062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67" name="Equation" r:id="rId12" imgW="672840" imgH="393480" progId="Equation.3">
                  <p:embed/>
                </p:oleObj>
              </mc:Choice>
              <mc:Fallback>
                <p:oleObj name="Equation" r:id="rId12" imgW="672840" imgH="39348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2018" y="4532313"/>
                        <a:ext cx="1770062" cy="984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53" name="Object 9"/>
          <p:cNvGraphicFramePr>
            <a:graphicFrameLocks noChangeAspect="1"/>
          </p:cNvGraphicFramePr>
          <p:nvPr/>
        </p:nvGraphicFramePr>
        <p:xfrm>
          <a:off x="3779912" y="5721350"/>
          <a:ext cx="1322388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68" name="Equation" r:id="rId14" imgW="482400" imgH="177480" progId="Equation.3">
                  <p:embed/>
                </p:oleObj>
              </mc:Choice>
              <mc:Fallback>
                <p:oleObj name="Equation" r:id="rId14" imgW="482400" imgH="17748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912" y="5721350"/>
                        <a:ext cx="1322388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5688632" y="4777988"/>
            <a:ext cx="36358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Calibri" pitchFamily="34" charset="0"/>
                <a:cs typeface="Mangal" pitchFamily="18" charset="0"/>
              </a:rPr>
              <a:t>Absorption coefficient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8"/>
          <p:cNvSpPr>
            <a:spLocks noChangeArrowheads="1"/>
          </p:cNvSpPr>
          <p:nvPr/>
        </p:nvSpPr>
        <p:spPr bwMode="auto">
          <a:xfrm>
            <a:off x="6192688" y="5661248"/>
            <a:ext cx="24837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Calibri" pitchFamily="34" charset="0"/>
                <a:cs typeface="Mangal" pitchFamily="18" charset="0"/>
              </a:rPr>
              <a:t>Lambert’s Law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custDataLst>
      <p:tags r:id="rId2"/>
    </p:custData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2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82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8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82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>
            <a:off x="1138436" y="-1147563"/>
            <a:ext cx="6885385" cy="912574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01950" y="-27384"/>
            <a:ext cx="5206554" cy="385566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endParaRPr lang="en-US" sz="7200" dirty="0" smtClean="0"/>
          </a:p>
          <a:p>
            <a:r>
              <a:rPr lang="en-US" sz="7200" dirty="0" smtClean="0"/>
              <a:t>Beer’s</a:t>
            </a:r>
          </a:p>
          <a:p>
            <a:r>
              <a:rPr lang="en-US" sz="7200" dirty="0" smtClean="0"/>
              <a:t>Law</a:t>
            </a:r>
            <a:endParaRPr lang="en-US" sz="720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smtClean="0"/>
              <a:t>Beer’s Law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762000" y="1340768"/>
            <a:ext cx="8077200" cy="5904656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When a monochromatic radiation is passed through a solution, the decrease in the intensity of radiation with thickness of the solution is directly proportional to the intensity of the incident light as well as concentration of the solution.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Let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/>
              <a:t> be the intensity of incident radiation.</a:t>
            </a:r>
          </a:p>
          <a:p>
            <a:pPr lvl="1" algn="just">
              <a:buNone/>
            </a:pPr>
            <a:r>
              <a:rPr lang="en-US" dirty="0" smtClean="0"/>
              <a:t>		</a:t>
            </a:r>
            <a:r>
              <a:rPr lang="en-US" sz="3200" dirty="0" smtClean="0"/>
              <a:t>x be the thickness of the solution.</a:t>
            </a:r>
          </a:p>
          <a:p>
            <a:pPr lvl="1" algn="just">
              <a:buNone/>
            </a:pPr>
            <a:r>
              <a:rPr lang="en-US" sz="3200" dirty="0" smtClean="0"/>
              <a:t>		 C be the concentration of the solution. </a:t>
            </a:r>
          </a:p>
          <a:p>
            <a:pPr lvl="1" algn="just">
              <a:buNone/>
            </a:pPr>
            <a:r>
              <a:rPr lang="en-US" sz="3200" dirty="0" smtClean="0"/>
              <a:t>Then</a:t>
            </a:r>
            <a:endParaRPr lang="en-US" dirty="0" smtClean="0"/>
          </a:p>
        </p:txBody>
      </p:sp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 dirty="0" smtClean="0"/>
              <a:t>Beer’s Law</a:t>
            </a:r>
            <a:endParaRPr lang="en-US" dirty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 dirty="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 dirty="0"/>
          </a:p>
        </p:txBody>
      </p:sp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3376613" y="1484313"/>
          <a:ext cx="1744662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03" name="Equation" r:id="rId6" imgW="647640" imgH="393480" progId="Equation.3">
                  <p:embed/>
                </p:oleObj>
              </mc:Choice>
              <mc:Fallback>
                <p:oleObj name="Equation" r:id="rId6" imgW="64764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6613" y="1484313"/>
                        <a:ext cx="1744662" cy="936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2699792" y="2636912"/>
            <a:ext cx="11876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Mangal" pitchFamily="18" charset="0"/>
              </a:rPr>
              <a:t>So,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3446463" y="2565400"/>
          <a:ext cx="182245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04" name="Equation" r:id="rId8" imgW="850680" imgH="393480" progId="Equation.3">
                  <p:embed/>
                </p:oleObj>
              </mc:Choice>
              <mc:Fallback>
                <p:oleObj name="Equation" r:id="rId8" imgW="85068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6463" y="2565400"/>
                        <a:ext cx="1822450" cy="792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979712" y="3413318"/>
            <a:ext cx="64807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Integrate equation between limit</a:t>
            </a:r>
          </a:p>
          <a:p>
            <a:pPr algn="ctr"/>
            <a:r>
              <a:rPr lang="en-US" sz="2800" dirty="0" smtClean="0"/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 = Io at x = 0 and</a:t>
            </a:r>
          </a:p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 = I at x=l,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We get,</a:t>
            </a:r>
            <a:endParaRPr lang="en-IN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 dirty="0"/>
          </a:p>
        </p:txBody>
      </p:sp>
      <p:graphicFrame>
        <p:nvGraphicFramePr>
          <p:cNvPr id="1033" name="Object 9"/>
          <p:cNvGraphicFramePr>
            <a:graphicFrameLocks noChangeAspect="1"/>
          </p:cNvGraphicFramePr>
          <p:nvPr/>
        </p:nvGraphicFramePr>
        <p:xfrm>
          <a:off x="3117528" y="5373688"/>
          <a:ext cx="2822624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05" name="Equation" r:id="rId10" imgW="914400" imgH="431640" progId="Equation.3">
                  <p:embed/>
                </p:oleObj>
              </mc:Choice>
              <mc:Fallback>
                <p:oleObj name="Equation" r:id="rId10" imgW="914400" imgH="431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7528" y="5373688"/>
                        <a:ext cx="2822624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2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smtClean="0"/>
              <a:t>Spectroscopy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/>
              <a:t>It is the branch of science that deals with the study of interaction of matter with light.</a:t>
            </a:r>
          </a:p>
          <a:p>
            <a:pPr algn="ctr">
              <a:buNone/>
            </a:pPr>
            <a:r>
              <a:rPr lang="en-US" dirty="0" smtClean="0"/>
              <a:t>OR</a:t>
            </a:r>
          </a:p>
          <a:p>
            <a:pPr algn="just"/>
            <a:r>
              <a:rPr lang="en-US" dirty="0" smtClean="0"/>
              <a:t>It is the branch of science that deals with the study of interaction of electromagnetic radiation with matter.</a:t>
            </a:r>
          </a:p>
        </p:txBody>
      </p:sp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 dirty="0" smtClean="0"/>
              <a:t>Beer’s Law</a:t>
            </a:r>
            <a:endParaRPr lang="en-US" dirty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 dirty="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 dirty="0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 dirty="0"/>
          </a:p>
        </p:txBody>
      </p:sp>
      <p:graphicFrame>
        <p:nvGraphicFramePr>
          <p:cNvPr id="1033" name="Object 9"/>
          <p:cNvGraphicFramePr>
            <a:graphicFrameLocks noChangeAspect="1"/>
          </p:cNvGraphicFramePr>
          <p:nvPr/>
        </p:nvGraphicFramePr>
        <p:xfrm>
          <a:off x="2838698" y="1316038"/>
          <a:ext cx="3389486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33" name="Equation" r:id="rId6" imgW="1244520" imgH="393480" progId="Equation.3">
                  <p:embed/>
                </p:oleObj>
              </mc:Choice>
              <mc:Fallback>
                <p:oleObj name="Equation" r:id="rId6" imgW="1244520" imgH="3934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8698" y="1316038"/>
                        <a:ext cx="3389486" cy="984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49" name="Object 9"/>
          <p:cNvGraphicFramePr>
            <a:graphicFrameLocks noChangeAspect="1"/>
          </p:cNvGraphicFramePr>
          <p:nvPr/>
        </p:nvGraphicFramePr>
        <p:xfrm>
          <a:off x="2917825" y="2397125"/>
          <a:ext cx="3205163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34" name="Equation" r:id="rId8" imgW="1117440" imgH="393480" progId="Equation.3">
                  <p:embed/>
                </p:oleObj>
              </mc:Choice>
              <mc:Fallback>
                <p:oleObj name="Equation" r:id="rId8" imgW="111744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7825" y="2397125"/>
                        <a:ext cx="3205163" cy="984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1763688" y="3645024"/>
            <a:ext cx="66247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Calibri" pitchFamily="34" charset="0"/>
                <a:cs typeface="Mangal" pitchFamily="18" charset="0"/>
              </a:rPr>
              <a:t>Where,				Absorbance	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2950" name="Object 9"/>
          <p:cNvGraphicFramePr>
            <a:graphicFrameLocks noChangeAspect="1"/>
          </p:cNvGraphicFramePr>
          <p:nvPr/>
        </p:nvGraphicFramePr>
        <p:xfrm>
          <a:off x="3132138" y="3501008"/>
          <a:ext cx="2624137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35" name="Equation" r:id="rId10" imgW="660240" imgH="393480" progId="Equation.3">
                  <p:embed/>
                </p:oleObj>
              </mc:Choice>
              <mc:Fallback>
                <p:oleObj name="Equation" r:id="rId10" imgW="660240" imgH="393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3501008"/>
                        <a:ext cx="2624137" cy="984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52" name="Object 9"/>
          <p:cNvGraphicFramePr>
            <a:graphicFrameLocks noChangeAspect="1"/>
          </p:cNvGraphicFramePr>
          <p:nvPr/>
        </p:nvGraphicFramePr>
        <p:xfrm>
          <a:off x="3192463" y="4532313"/>
          <a:ext cx="1770062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36" name="Equation" r:id="rId12" imgW="672840" imgH="393480" progId="Equation.3">
                  <p:embed/>
                </p:oleObj>
              </mc:Choice>
              <mc:Fallback>
                <p:oleObj name="Equation" r:id="rId12" imgW="67284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2463" y="4532313"/>
                        <a:ext cx="1770062" cy="984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53" name="Object 9"/>
          <p:cNvGraphicFramePr>
            <a:graphicFrameLocks noChangeAspect="1"/>
          </p:cNvGraphicFramePr>
          <p:nvPr/>
        </p:nvGraphicFramePr>
        <p:xfrm>
          <a:off x="3081462" y="5721350"/>
          <a:ext cx="1706562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37" name="Equation" r:id="rId14" imgW="622080" imgH="177480" progId="Equation.3">
                  <p:embed/>
                </p:oleObj>
              </mc:Choice>
              <mc:Fallback>
                <p:oleObj name="Equation" r:id="rId14" imgW="622080" imgH="177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1462" y="5721350"/>
                        <a:ext cx="1706562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6192688" y="4562545"/>
            <a:ext cx="295131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Calibri" pitchFamily="34" charset="0"/>
                <a:cs typeface="Mangal" pitchFamily="18" charset="0"/>
              </a:rPr>
              <a:t>Molar extinction coefficient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8"/>
          <p:cNvSpPr>
            <a:spLocks noChangeArrowheads="1"/>
          </p:cNvSpPr>
          <p:nvPr/>
        </p:nvSpPr>
        <p:spPr bwMode="auto">
          <a:xfrm>
            <a:off x="6192688" y="5661248"/>
            <a:ext cx="248376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Calibri" pitchFamily="34" charset="0"/>
                <a:cs typeface="Mangal" pitchFamily="18" charset="0"/>
              </a:rPr>
              <a:t>Beer’s Law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custDataLst>
      <p:tags r:id="rId2"/>
    </p:custData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2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82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8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82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 dirty="0" smtClean="0"/>
              <a:t>Beer’s Law</a:t>
            </a:r>
            <a:endParaRPr lang="en-US" dirty="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 dirty="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 dirty="0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 dirty="0"/>
          </a:p>
        </p:txBody>
      </p:sp>
      <p:graphicFrame>
        <p:nvGraphicFramePr>
          <p:cNvPr id="82953" name="Object 9"/>
          <p:cNvGraphicFramePr>
            <a:graphicFrameLocks noChangeAspect="1"/>
          </p:cNvGraphicFramePr>
          <p:nvPr/>
        </p:nvGraphicFramePr>
        <p:xfrm>
          <a:off x="3297486" y="1340768"/>
          <a:ext cx="1706562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55" name="Equation" r:id="rId6" imgW="622080" imgH="177480" progId="Equation.3">
                  <p:embed/>
                </p:oleObj>
              </mc:Choice>
              <mc:Fallback>
                <p:oleObj name="Equation" r:id="rId6" imgW="622080" imgH="1774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7486" y="1340768"/>
                        <a:ext cx="1706562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47" name="Object 7"/>
          <p:cNvGraphicFramePr>
            <a:graphicFrameLocks noChangeAspect="1"/>
          </p:cNvGraphicFramePr>
          <p:nvPr/>
        </p:nvGraphicFramePr>
        <p:xfrm>
          <a:off x="1691680" y="2060575"/>
          <a:ext cx="13716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56" name="Equation" r:id="rId8" imgW="444240" imgH="431640" progId="Equation.3">
                  <p:embed/>
                </p:oleObj>
              </mc:Choice>
              <mc:Fallback>
                <p:oleObj name="Equation" r:id="rId8" imgW="444240" imgH="43164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1680" y="2060575"/>
                        <a:ext cx="1371600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3203848" y="2267290"/>
            <a:ext cx="8640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dirty="0" smtClean="0">
                <a:latin typeface="Calibri" pitchFamily="34" charset="0"/>
                <a:cs typeface="Mangal" pitchFamily="18" charset="0"/>
              </a:rPr>
              <a:t>OR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7048" name="Object 8"/>
          <p:cNvGraphicFramePr>
            <a:graphicFrameLocks noChangeAspect="1"/>
          </p:cNvGraphicFramePr>
          <p:nvPr/>
        </p:nvGraphicFramePr>
        <p:xfrm>
          <a:off x="3938290" y="2060575"/>
          <a:ext cx="3802062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57" name="Equation" r:id="rId10" imgW="1231560" imgH="431640" progId="Equation.3">
                  <p:embed/>
                </p:oleObj>
              </mc:Choice>
              <mc:Fallback>
                <p:oleObj name="Equation" r:id="rId10" imgW="1231560" imgH="43164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8290" y="2060575"/>
                        <a:ext cx="3802062" cy="1079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720080" y="3429000"/>
            <a:ext cx="831641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1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latin typeface="Calibri" pitchFamily="34" charset="0"/>
                <a:cs typeface="Mangal" pitchFamily="18" charset="0"/>
              </a:rPr>
              <a:t>	From the equation it is seen that the absorbance which is also called as optical density (OD) of a solution in a container of fixed path length is directly proportional to the concentration of a solution.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custDataLst>
      <p:tags r:id="rId2"/>
    </p:custData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2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7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87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839321" cy="41762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3020217" flipH="1">
            <a:off x="2712331" y="-843037"/>
            <a:ext cx="3090646" cy="926346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8024" y="4085163"/>
            <a:ext cx="4320480" cy="2800221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sz="7200" dirty="0" smtClean="0"/>
              <a:t>Electronic Transitions</a:t>
            </a:r>
            <a:endParaRPr lang="en-US" sz="720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269776"/>
            <a:ext cx="80772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3600" dirty="0" smtClean="0"/>
              <a:t>The possible electronic transitions can graphically shown as:</a:t>
            </a:r>
            <a:endParaRPr lang="en-US" dirty="0"/>
          </a:p>
        </p:txBody>
      </p:sp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033" y="1900683"/>
            <a:ext cx="8532439" cy="41926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88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/>
        </p:nvGraphicFramePr>
        <p:xfrm>
          <a:off x="1187624" y="1268760"/>
          <a:ext cx="7344816" cy="5373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116632"/>
            <a:ext cx="80772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The possible electronic transitions are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E429971-BC57-430F-BB25-C0574E5E39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7E429971-BC57-430F-BB25-C0574E5E39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54B1729-BC98-42C1-9C6C-D65DCBA435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D54B1729-BC98-42C1-9C6C-D65DCBA435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04276DC-EE64-470A-B8BC-09067B8045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graphicEl>
                                              <a:dgm id="{C04276DC-EE64-470A-B8BC-09067B8045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37A5355-225B-4C6F-AED7-6C620F99EE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graphicEl>
                                              <a:dgm id="{B37A5355-225B-4C6F-AED7-6C620F99EE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5034101-5B7D-4FE7-B47A-5A48CF3960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graphicEl>
                                              <a:dgm id="{F5034101-5B7D-4FE7-B47A-5A48CF3960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7C3E6FD-D83F-4BDA-907E-B5EE041DA9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>
                                            <p:graphicEl>
                                              <a:dgm id="{C7C3E6FD-D83F-4BDA-907E-B5EE041DA9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92212B7-8AB4-43D7-9D29-C58BA2890B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">
                                            <p:graphicEl>
                                              <a:dgm id="{692212B7-8AB4-43D7-9D29-C58BA2890B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45AD920-E4B8-45A5-90DC-18A23C4805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">
                                            <p:graphicEl>
                                              <a:dgm id="{745AD920-E4B8-45A5-90DC-18A23C4805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CF55347-1E7C-4AF7-8CC4-A18A3FC457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">
                                            <p:graphicEl>
                                              <a:dgm id="{DCF55347-1E7C-4AF7-8CC4-A18A3FC457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969AFD4-7CCF-493A-8D1D-43A3644DFB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">
                                            <p:graphicEl>
                                              <a:dgm id="{9969AFD4-7CCF-493A-8D1D-43A3644DFB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D2892F0-DAE7-4DA3-8735-B3E2F2A516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">
                                            <p:graphicEl>
                                              <a:dgm id="{1D2892F0-DAE7-4DA3-8735-B3E2F2A516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7D0AFA5-B0FD-4143-BA54-47A6F1F2E4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">
                                            <p:graphicEl>
                                              <a:dgm id="{F7D0AFA5-B0FD-4143-BA54-47A6F1F2E4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Sub>
          <a:bldDgm bld="one"/>
        </p:bldSub>
      </p:bldGraphic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762000" y="1700808"/>
            <a:ext cx="8077200" cy="5157192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/>
              </a:rPr>
              <a:t>σ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/>
              </a:rPr>
              <a:t> electron from orbital is excited to corresponding anti-bonding orbital </a:t>
            </a:r>
            <a:r>
              <a:rPr lang="el-GR" sz="3200" dirty="0" smtClean="0">
                <a:cs typeface="Times New Roman"/>
              </a:rPr>
              <a:t>σ</a:t>
            </a:r>
            <a:r>
              <a:rPr lang="en-US" sz="3200" dirty="0" smtClean="0">
                <a:cs typeface="Times New Roman"/>
              </a:rPr>
              <a:t>*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200" dirty="0" smtClean="0">
              <a:ea typeface="+mn-ea"/>
              <a:cs typeface="Times New Roman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200" dirty="0" smtClean="0">
                <a:ea typeface="+mn-ea"/>
                <a:cs typeface="Times New Roman"/>
              </a:rPr>
              <a:t>The energy required is large fo</a:t>
            </a:r>
            <a:r>
              <a:rPr lang="en-US" sz="3200" dirty="0" smtClean="0">
                <a:cs typeface="Times New Roman"/>
              </a:rPr>
              <a:t>r this transition.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dirty="0" smtClean="0"/>
              <a:t>e.g. Methane (CH</a:t>
            </a:r>
            <a:r>
              <a:rPr lang="en-US" sz="3200" baseline="-25000" dirty="0" smtClean="0"/>
              <a:t>4</a:t>
            </a:r>
            <a:r>
              <a:rPr lang="en-US" sz="3200" dirty="0" smtClean="0"/>
              <a:t>) has C-H bond only and can undergo </a:t>
            </a:r>
            <a:r>
              <a:rPr lang="el-GR" sz="3200" dirty="0" smtClean="0">
                <a:cs typeface="Times New Roman"/>
              </a:rPr>
              <a:t>σ</a:t>
            </a:r>
            <a:r>
              <a:rPr lang="en-US" sz="3200" dirty="0" smtClean="0">
                <a:cs typeface="Times New Roman"/>
              </a:rPr>
              <a:t> → </a:t>
            </a:r>
            <a:r>
              <a:rPr lang="el-GR" sz="3200" dirty="0" smtClean="0">
                <a:cs typeface="Times New Roman"/>
              </a:rPr>
              <a:t>σ</a:t>
            </a:r>
            <a:r>
              <a:rPr lang="en-US" sz="3200" dirty="0" smtClean="0">
                <a:cs typeface="Times New Roman"/>
              </a:rPr>
              <a:t>* transition and shows absorbance maxima at 125 nm.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392966" y="514018"/>
            <a:ext cx="6036686" cy="687393"/>
            <a:chOff x="1307997" y="87400"/>
            <a:chExt cx="6036686" cy="68739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9" name="Rectangle 8"/>
            <p:cNvSpPr/>
            <p:nvPr/>
          </p:nvSpPr>
          <p:spPr>
            <a:xfrm rot="5400000">
              <a:off x="3982643" y="-2587246"/>
              <a:ext cx="687393" cy="6036686"/>
            </a:xfrm>
            <a:prstGeom prst="rect">
              <a:avLst/>
            </a:prstGeom>
            <a:sp3d extrusionH="190500" prstMaterial="dkEdge">
              <a:bevelT w="120650" h="38100" prst="relaxedInset"/>
              <a:bevelB w="120650" h="57150" prst="relaxedInset"/>
              <a:contourClr>
                <a:schemeClr val="bg1"/>
              </a:contourClr>
            </a:sp3d>
          </p:spPr>
          <p:style>
            <a:ln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1307997" y="87400"/>
              <a:ext cx="6036686" cy="68739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280988" lvl="1" indent="-280988" defTabSz="1600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r>
                <a:rPr lang="el-GR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σ</a:t>
              </a:r>
              <a:r>
                <a:rPr lang="en-US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 </a:t>
              </a:r>
              <a:r>
                <a:rPr lang="en-US" sz="3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→</a:t>
              </a:r>
              <a:r>
                <a:rPr lang="en-US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 </a:t>
              </a:r>
              <a:r>
                <a:rPr lang="el-GR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σ</a:t>
              </a:r>
              <a:r>
                <a:rPr lang="en-US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* transition</a:t>
              </a:r>
              <a:endParaRPr lang="en-US" sz="36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085101" y="426618"/>
            <a:ext cx="1307864" cy="859242"/>
            <a:chOff x="132" y="0"/>
            <a:chExt cx="1307864" cy="859242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7" name="Rounded Rectangle 6"/>
            <p:cNvSpPr/>
            <p:nvPr/>
          </p:nvSpPr>
          <p:spPr>
            <a:xfrm>
              <a:off x="132" y="0"/>
              <a:ext cx="1307864" cy="859242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6"/>
            <p:cNvSpPr/>
            <p:nvPr/>
          </p:nvSpPr>
          <p:spPr>
            <a:xfrm>
              <a:off x="42077" y="41945"/>
              <a:ext cx="1223974" cy="77535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400" kern="1200" dirty="0" smtClean="0"/>
                <a:t>1</a:t>
              </a:r>
              <a:endParaRPr lang="en-US" sz="4400" kern="1200" dirty="0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762000" y="1700808"/>
            <a:ext cx="8077200" cy="5157192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/>
              </a:rPr>
              <a:t>π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/>
              </a:rPr>
              <a:t> electron in a bonding orbital is excited to corresponding anti-bonding orbital </a:t>
            </a:r>
            <a:r>
              <a:rPr lang="el-GR" sz="3200" dirty="0" smtClean="0">
                <a:cs typeface="Times New Roman"/>
              </a:rPr>
              <a:t>π</a:t>
            </a:r>
            <a:r>
              <a:rPr lang="en-US" sz="3200" dirty="0" smtClean="0">
                <a:cs typeface="Times New Roman"/>
              </a:rPr>
              <a:t>*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200" dirty="0" smtClean="0">
              <a:ea typeface="+mn-ea"/>
              <a:cs typeface="Times New Roman"/>
            </a:endParaRP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dirty="0" smtClean="0">
                <a:ea typeface="+mn-ea"/>
                <a:cs typeface="Times New Roman"/>
              </a:rPr>
              <a:t>Compounds containing multiple bonds like alkenes, alkynes, carbonyl, nitriles, aromatic compounds, etc undergo </a:t>
            </a:r>
            <a:r>
              <a:rPr lang="el-GR" sz="3200" dirty="0" smtClean="0">
                <a:cs typeface="Times New Roman"/>
              </a:rPr>
              <a:t>π</a:t>
            </a:r>
            <a:r>
              <a:rPr lang="en-US" sz="3200" dirty="0" smtClean="0">
                <a:cs typeface="Times New Roman"/>
              </a:rPr>
              <a:t> → </a:t>
            </a:r>
            <a:r>
              <a:rPr lang="el-GR" sz="3200" dirty="0" smtClean="0">
                <a:cs typeface="Times New Roman"/>
              </a:rPr>
              <a:t>π</a:t>
            </a:r>
            <a:r>
              <a:rPr lang="en-US" sz="3200" dirty="0" smtClean="0">
                <a:cs typeface="Times New Roman"/>
              </a:rPr>
              <a:t>* transitions.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dirty="0" smtClean="0"/>
              <a:t>e.g. Alkenes generally absorb in the region 170 to 205 nm.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464404" y="552129"/>
            <a:ext cx="6036686" cy="687393"/>
            <a:chOff x="1307997" y="989605"/>
            <a:chExt cx="6036686" cy="68739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9" name="Rectangle 8"/>
            <p:cNvSpPr/>
            <p:nvPr/>
          </p:nvSpPr>
          <p:spPr>
            <a:xfrm rot="5400000">
              <a:off x="3982643" y="-1685041"/>
              <a:ext cx="687393" cy="6036686"/>
            </a:xfrm>
            <a:prstGeom prst="rect">
              <a:avLst/>
            </a:prstGeom>
            <a:sp3d extrusionH="190500" prstMaterial="dkEdge">
              <a:bevelT w="120650" h="38100" prst="relaxedInset"/>
              <a:bevelB w="120650" h="57150" prst="relaxedInset"/>
              <a:contourClr>
                <a:schemeClr val="bg1"/>
              </a:contourClr>
            </a:sp3d>
          </p:spPr>
          <p:style>
            <a:lnRef idx="1">
              <a:schemeClr val="accent3">
                <a:tint val="40000"/>
                <a:alpha val="90000"/>
                <a:hueOff val="2143370"/>
                <a:satOff val="-2759"/>
                <a:lumOff val="-215"/>
                <a:alphaOff val="0"/>
              </a:schemeClr>
            </a:lnRef>
            <a:fillRef idx="1">
              <a:schemeClr val="accent3">
                <a:tint val="40000"/>
                <a:alpha val="90000"/>
                <a:hueOff val="2143370"/>
                <a:satOff val="-2759"/>
                <a:lumOff val="-215"/>
                <a:alphaOff val="0"/>
              </a:schemeClr>
            </a:fillRef>
            <a:effectRef idx="2">
              <a:schemeClr val="accent3">
                <a:tint val="40000"/>
                <a:alpha val="90000"/>
                <a:hueOff val="2143370"/>
                <a:satOff val="-2759"/>
                <a:lumOff val="-215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1307997" y="989605"/>
              <a:ext cx="6036686" cy="68739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285750" lvl="1" indent="-285750" defTabSz="1600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r>
                <a:rPr lang="el-GR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π</a:t>
              </a:r>
              <a:r>
                <a:rPr lang="en-US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 </a:t>
              </a:r>
              <a:r>
                <a:rPr lang="en-US" sz="3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→</a:t>
              </a:r>
              <a:r>
                <a:rPr lang="en-US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 </a:t>
              </a:r>
              <a:r>
                <a:rPr lang="el-GR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π</a:t>
              </a:r>
              <a:r>
                <a:rPr lang="en-US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* transition</a:t>
              </a:r>
              <a:endParaRPr lang="en-US" sz="36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156407" y="426618"/>
            <a:ext cx="1307864" cy="859242"/>
            <a:chOff x="0" y="864094"/>
            <a:chExt cx="1307864" cy="859242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7" name="Rounded Rectangle 6"/>
            <p:cNvSpPr/>
            <p:nvPr/>
          </p:nvSpPr>
          <p:spPr>
            <a:xfrm>
              <a:off x="0" y="864094"/>
              <a:ext cx="1307864" cy="859242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2250053"/>
                <a:satOff val="-3376"/>
                <a:lumOff val="-549"/>
                <a:alphaOff val="0"/>
              </a:schemeClr>
            </a:fillRef>
            <a:effectRef idx="2">
              <a:schemeClr val="accent3">
                <a:hueOff val="2250053"/>
                <a:satOff val="-3376"/>
                <a:lumOff val="-54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6"/>
            <p:cNvSpPr/>
            <p:nvPr/>
          </p:nvSpPr>
          <p:spPr>
            <a:xfrm>
              <a:off x="41945" y="906039"/>
              <a:ext cx="1223974" cy="77535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400" kern="1200" dirty="0" smtClean="0"/>
                <a:t>2</a:t>
              </a:r>
              <a:endParaRPr lang="en-US" sz="4400" kern="1200" dirty="0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762000" y="1500174"/>
            <a:ext cx="8077200" cy="5357826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/>
              </a:rPr>
              <a:t>Saturated compounds containing atoms with lone pair of electrons like O, N, S and halogens are capable of n </a:t>
            </a:r>
            <a:r>
              <a:rPr lang="en-US" sz="3200" dirty="0" smtClean="0">
                <a:cs typeface="Times New Roman"/>
              </a:rPr>
              <a:t>→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 </a:t>
            </a:r>
            <a:r>
              <a:rPr lang="el-GR" sz="3200" dirty="0" smtClean="0">
                <a:cs typeface="Times New Roman"/>
              </a:rPr>
              <a:t>σ</a:t>
            </a:r>
            <a:r>
              <a:rPr lang="en-US" sz="3200" dirty="0" smtClean="0">
                <a:cs typeface="Times New Roman"/>
              </a:rPr>
              <a:t>* transition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.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/>
              </a:rPr>
              <a:t>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200" dirty="0" smtClean="0">
              <a:ea typeface="+mn-ea"/>
              <a:cs typeface="Times New Roman"/>
            </a:endParaRP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dirty="0" smtClean="0">
                <a:ea typeface="+mn-ea"/>
                <a:cs typeface="Times New Roman"/>
              </a:rPr>
              <a:t>These transitions usually requires less energy than </a:t>
            </a:r>
            <a:r>
              <a:rPr lang="el-GR" sz="3200" dirty="0" smtClean="0">
                <a:cs typeface="Times New Roman"/>
              </a:rPr>
              <a:t>σ</a:t>
            </a:r>
            <a:r>
              <a:rPr lang="en-US" sz="3200" dirty="0" smtClean="0">
                <a:cs typeface="Times New Roman"/>
              </a:rPr>
              <a:t> → </a:t>
            </a:r>
            <a:r>
              <a:rPr lang="el-GR" sz="3200" dirty="0" smtClean="0">
                <a:cs typeface="Times New Roman"/>
              </a:rPr>
              <a:t>σ</a:t>
            </a:r>
            <a:r>
              <a:rPr lang="en-US" sz="3200" dirty="0" smtClean="0">
                <a:cs typeface="Times New Roman"/>
              </a:rPr>
              <a:t>* transitions.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dirty="0" smtClean="0"/>
              <a:t>The number of organic functional groups with </a:t>
            </a:r>
            <a:r>
              <a:rPr lang="en-US" sz="3200" dirty="0" smtClean="0">
                <a:cs typeface="Times New Roman"/>
              </a:rPr>
              <a:t>n →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 </a:t>
            </a:r>
            <a:r>
              <a:rPr lang="el-GR" sz="3200" dirty="0" smtClean="0">
                <a:cs typeface="Times New Roman"/>
              </a:rPr>
              <a:t>σ</a:t>
            </a:r>
            <a:r>
              <a:rPr lang="en-US" sz="3200" dirty="0" smtClean="0">
                <a:cs typeface="Times New Roman"/>
              </a:rPr>
              <a:t>* peaks in UV region is small (150 – 250 nm).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464404" y="512543"/>
            <a:ext cx="6036686" cy="687393"/>
            <a:chOff x="1307997" y="1891809"/>
            <a:chExt cx="6036686" cy="68739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9" name="Rectangle 8"/>
            <p:cNvSpPr/>
            <p:nvPr/>
          </p:nvSpPr>
          <p:spPr>
            <a:xfrm rot="5400000">
              <a:off x="3982643" y="-782837"/>
              <a:ext cx="687393" cy="6036686"/>
            </a:xfrm>
            <a:prstGeom prst="rect">
              <a:avLst/>
            </a:prstGeom>
            <a:sp3d extrusionH="190500" prstMaterial="dkEdge">
              <a:bevelT w="120650" h="38100" prst="relaxedInset"/>
              <a:bevelB w="120650" h="57150" prst="relaxedInset"/>
              <a:contourClr>
                <a:schemeClr val="bg1"/>
              </a:contourClr>
            </a:sp3d>
          </p:spPr>
          <p:style>
            <a:lnRef idx="1">
              <a:schemeClr val="accent3">
                <a:tint val="40000"/>
                <a:alpha val="90000"/>
                <a:hueOff val="4286740"/>
                <a:satOff val="-5517"/>
                <a:lumOff val="-430"/>
                <a:alphaOff val="0"/>
              </a:schemeClr>
            </a:lnRef>
            <a:fillRef idx="1">
              <a:schemeClr val="accent3">
                <a:tint val="40000"/>
                <a:alpha val="90000"/>
                <a:hueOff val="4286740"/>
                <a:satOff val="-5517"/>
                <a:lumOff val="-430"/>
                <a:alphaOff val="0"/>
              </a:schemeClr>
            </a:fillRef>
            <a:effectRef idx="2">
              <a:schemeClr val="accent3">
                <a:tint val="40000"/>
                <a:alpha val="90000"/>
                <a:hueOff val="4286740"/>
                <a:satOff val="-5517"/>
                <a:lumOff val="-43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1307997" y="1891809"/>
              <a:ext cx="6036686" cy="68739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285750" lvl="1" indent="-285750" defTabSz="1600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r>
                <a:rPr lang="en-US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n </a:t>
              </a:r>
              <a:r>
                <a:rPr lang="en-US" sz="3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→</a:t>
              </a:r>
              <a:r>
                <a:rPr lang="en-US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 </a:t>
              </a:r>
              <a:r>
                <a:rPr lang="el-GR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σ</a:t>
              </a:r>
              <a:r>
                <a:rPr lang="en-US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* transition</a:t>
              </a:r>
              <a:endParaRPr lang="en-US" sz="36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156539" y="426618"/>
            <a:ext cx="1307864" cy="859242"/>
            <a:chOff x="132" y="1805884"/>
            <a:chExt cx="1307864" cy="859242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7" name="Rounded Rectangle 6"/>
            <p:cNvSpPr/>
            <p:nvPr/>
          </p:nvSpPr>
          <p:spPr>
            <a:xfrm>
              <a:off x="132" y="1805884"/>
              <a:ext cx="1307864" cy="859242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4500106"/>
                <a:satOff val="-6752"/>
                <a:lumOff val="-1098"/>
                <a:alphaOff val="0"/>
              </a:schemeClr>
            </a:fillRef>
            <a:effectRef idx="2">
              <a:schemeClr val="accent3">
                <a:hueOff val="4500106"/>
                <a:satOff val="-6752"/>
                <a:lumOff val="-109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ounded Rectangle 6"/>
            <p:cNvSpPr/>
            <p:nvPr/>
          </p:nvSpPr>
          <p:spPr>
            <a:xfrm>
              <a:off x="42077" y="1847829"/>
              <a:ext cx="1223974" cy="77535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400" kern="1200" dirty="0" smtClean="0"/>
                <a:t>3</a:t>
              </a:r>
              <a:endParaRPr lang="en-US" sz="4400" kern="1200" dirty="0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762000" y="1500174"/>
            <a:ext cx="8077200" cy="5357826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/>
              </a:rPr>
              <a:t>An electron from non-bonding orbital is promoted to anti-bonding </a:t>
            </a: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/>
              </a:rPr>
              <a:t>π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/>
              </a:rPr>
              <a:t>* orbital.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200" dirty="0" smtClean="0">
              <a:ea typeface="+mn-ea"/>
              <a:cs typeface="Times New Roman"/>
            </a:endParaRP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dirty="0" smtClean="0">
                <a:ea typeface="+mn-ea"/>
                <a:cs typeface="Times New Roman"/>
              </a:rPr>
              <a:t>Compounds containing double bond involving hetero atoms (C=O, C</a:t>
            </a:r>
            <a:r>
              <a:rPr lang="en-US" sz="3200" dirty="0" smtClean="0">
                <a:latin typeface="Times New Roman"/>
                <a:cs typeface="Times New Roman"/>
              </a:rPr>
              <a:t>≡N, N=O</a:t>
            </a:r>
            <a:r>
              <a:rPr lang="en-US" sz="3200" dirty="0" smtClean="0">
                <a:ea typeface="+mn-ea"/>
                <a:cs typeface="Times New Roman"/>
              </a:rPr>
              <a:t>) undergo such transitions.</a:t>
            </a: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dirty="0" smtClean="0">
                <a:cs typeface="Times New Roman"/>
              </a:rPr>
              <a:t>n →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 </a:t>
            </a:r>
            <a:r>
              <a:rPr lang="el-GR" sz="3200" dirty="0" smtClean="0">
                <a:cs typeface="Times New Roman"/>
              </a:rPr>
              <a:t>π</a:t>
            </a:r>
            <a:r>
              <a:rPr lang="en-US" sz="3200" dirty="0" smtClean="0">
                <a:cs typeface="Times New Roman"/>
              </a:rPr>
              <a:t>* transitions require minimum energy and show absorption at longer wavelength around 300 nm.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535842" y="443090"/>
            <a:ext cx="6036686" cy="687393"/>
            <a:chOff x="1307997" y="2794013"/>
            <a:chExt cx="6036686" cy="68739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5" name="Rectangle 14"/>
            <p:cNvSpPr/>
            <p:nvPr/>
          </p:nvSpPr>
          <p:spPr>
            <a:xfrm rot="5400000">
              <a:off x="3982643" y="119367"/>
              <a:ext cx="687393" cy="6036686"/>
            </a:xfrm>
            <a:prstGeom prst="rect">
              <a:avLst/>
            </a:prstGeom>
            <a:sp3d extrusionH="190500" prstMaterial="dkEdge">
              <a:bevelT w="120650" h="38100" prst="relaxedInset"/>
              <a:bevelB w="120650" h="57150" prst="relaxedInset"/>
              <a:contourClr>
                <a:schemeClr val="bg1"/>
              </a:contourClr>
            </a:sp3d>
          </p:spPr>
          <p:style>
            <a:lnRef idx="1">
              <a:schemeClr val="accent3">
                <a:tint val="40000"/>
                <a:alpha val="90000"/>
                <a:hueOff val="6430110"/>
                <a:satOff val="-8276"/>
                <a:lumOff val="-645"/>
                <a:alphaOff val="0"/>
              </a:schemeClr>
            </a:lnRef>
            <a:fillRef idx="1">
              <a:schemeClr val="accent3">
                <a:tint val="40000"/>
                <a:alpha val="90000"/>
                <a:hueOff val="6430110"/>
                <a:satOff val="-8276"/>
                <a:lumOff val="-645"/>
                <a:alphaOff val="0"/>
              </a:schemeClr>
            </a:fillRef>
            <a:effectRef idx="2">
              <a:schemeClr val="accent3">
                <a:tint val="40000"/>
                <a:alpha val="90000"/>
                <a:hueOff val="6430110"/>
                <a:satOff val="-8276"/>
                <a:lumOff val="-645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Rectangle 15"/>
            <p:cNvSpPr/>
            <p:nvPr/>
          </p:nvSpPr>
          <p:spPr>
            <a:xfrm>
              <a:off x="1307997" y="2794013"/>
              <a:ext cx="6036686" cy="68739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285750" lvl="1" indent="-28575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n → </a:t>
              </a:r>
              <a:r>
                <a:rPr lang="el-GR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π</a:t>
              </a:r>
              <a:r>
                <a:rPr lang="en-US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* transition</a:t>
              </a:r>
              <a:endParaRPr lang="en-US" sz="36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227977" y="357166"/>
            <a:ext cx="1307864" cy="859242"/>
            <a:chOff x="132" y="2708089"/>
            <a:chExt cx="1307864" cy="859242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3" name="Rounded Rectangle 12"/>
            <p:cNvSpPr/>
            <p:nvPr/>
          </p:nvSpPr>
          <p:spPr>
            <a:xfrm>
              <a:off x="132" y="2708089"/>
              <a:ext cx="1307864" cy="859242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6750158"/>
                <a:satOff val="-10128"/>
                <a:lumOff val="-1647"/>
                <a:alphaOff val="0"/>
              </a:schemeClr>
            </a:fillRef>
            <a:effectRef idx="2">
              <a:schemeClr val="accent3">
                <a:hueOff val="6750158"/>
                <a:satOff val="-10128"/>
                <a:lumOff val="-164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ounded Rectangle 6"/>
            <p:cNvSpPr/>
            <p:nvPr/>
          </p:nvSpPr>
          <p:spPr>
            <a:xfrm>
              <a:off x="42077" y="2750034"/>
              <a:ext cx="1223974" cy="77535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3830" tIns="81915" rIns="163830" bIns="81915" numCol="1" spcCol="1270" anchor="ctr" anchorCtr="0">
              <a:noAutofit/>
            </a:bodyPr>
            <a:lstStyle/>
            <a:p>
              <a:pPr lvl="0" algn="ctr" defTabSz="1911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300" kern="1200" dirty="0" smtClean="0"/>
                <a:t>4</a:t>
              </a:r>
              <a:endParaRPr lang="en-US" sz="4300" kern="1200" dirty="0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762000" y="1857388"/>
            <a:ext cx="8077200" cy="4429132"/>
          </a:xfrm>
          <a:prstGeom prst="rect">
            <a:avLst/>
          </a:prstGeom>
        </p:spPr>
        <p:txBody>
          <a:bodyPr>
            <a:noAutofit/>
          </a:bodyPr>
          <a:lstStyle/>
          <a:p>
            <a:pPr marL="182880" lvl="0" indent="-182880" algn="just">
              <a:buFont typeface="Arial" pitchFamily="34" charset="0"/>
              <a:buChar char="•"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/>
              </a:rPr>
              <a:t>These electronic transitions are forbidden transitions &amp; are only theoretically possible.</a:t>
            </a:r>
          </a:p>
          <a:p>
            <a:pPr marL="182880" marR="0" lvl="0" indent="-182880" algn="just" defTabSz="914400" rtl="0" eaLnBrk="1" fontAlgn="auto" latinLnBrk="0" hangingPunct="1"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200" dirty="0" smtClean="0">
              <a:ea typeface="+mn-ea"/>
              <a:cs typeface="Times New Roman"/>
            </a:endParaRPr>
          </a:p>
          <a:p>
            <a:pPr marL="182880" lvl="0" indent="-182880" algn="just">
              <a:buFont typeface="Arial" pitchFamily="34" charset="0"/>
              <a:buChar char="•"/>
            </a:pPr>
            <a:r>
              <a:rPr lang="en-US" sz="3200" dirty="0" smtClean="0">
                <a:cs typeface="Times New Roman"/>
              </a:rPr>
              <a:t>Thus, n →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 </a:t>
            </a:r>
            <a:r>
              <a:rPr lang="el-GR" sz="3200" dirty="0" smtClean="0">
                <a:cs typeface="Times New Roman"/>
              </a:rPr>
              <a:t>π</a:t>
            </a:r>
            <a:r>
              <a:rPr lang="en-US" sz="3200" dirty="0" smtClean="0">
                <a:cs typeface="Times New Roman"/>
              </a:rPr>
              <a:t>* &amp; </a:t>
            </a:r>
            <a:r>
              <a:rPr lang="el-GR" sz="3200" dirty="0" smtClean="0">
                <a:cs typeface="Times New Roman"/>
              </a:rPr>
              <a:t>π</a:t>
            </a:r>
            <a:r>
              <a:rPr lang="en-US" sz="3200" dirty="0" smtClean="0">
                <a:cs typeface="Times New Roman"/>
              </a:rPr>
              <a:t> → </a:t>
            </a:r>
            <a:r>
              <a:rPr lang="el-GR" sz="3200" dirty="0" smtClean="0">
                <a:cs typeface="Times New Roman"/>
              </a:rPr>
              <a:t>π</a:t>
            </a:r>
            <a:r>
              <a:rPr lang="en-US" sz="3200" dirty="0" smtClean="0">
                <a:cs typeface="Times New Roman"/>
              </a:rPr>
              <a:t>* electronic transitions show absorption in region above 200 nm which is accessible to UV-visible spectrophotometer.</a:t>
            </a:r>
          </a:p>
          <a:p>
            <a:pPr marL="182880" lvl="0" indent="-182880" algn="just">
              <a:buFont typeface="Arial" pitchFamily="34" charset="0"/>
              <a:buChar char="•"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Times New Roman"/>
            </a:endParaRPr>
          </a:p>
          <a:p>
            <a:pPr marL="182880" lvl="0" indent="-182880" algn="just">
              <a:buFont typeface="Arial" pitchFamily="34" charset="0"/>
              <a:buChar char="•"/>
            </a:pPr>
            <a:r>
              <a:rPr lang="en-US" sz="3200" dirty="0" smtClean="0">
                <a:cs typeface="Times New Roman"/>
              </a:rPr>
              <a:t>The UV spectrum is of only a few broad of absorption.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1886295" y="140866"/>
            <a:ext cx="6101166" cy="701879"/>
            <a:chOff x="1243517" y="3681731"/>
            <a:chExt cx="6101166" cy="701879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3" name="Rectangle 22"/>
            <p:cNvSpPr/>
            <p:nvPr/>
          </p:nvSpPr>
          <p:spPr>
            <a:xfrm rot="5400000">
              <a:off x="3918163" y="1007085"/>
              <a:ext cx="687393" cy="6036686"/>
            </a:xfrm>
            <a:prstGeom prst="rect">
              <a:avLst/>
            </a:prstGeom>
            <a:sp3d extrusionH="190500" prstMaterial="dkEdge">
              <a:bevelT w="120650" h="38100" prst="relaxedInset"/>
              <a:bevelB w="120650" h="57150" prst="relaxedInset"/>
              <a:contourClr>
                <a:schemeClr val="bg1"/>
              </a:contourClr>
            </a:sp3d>
          </p:spPr>
          <p:style>
            <a:lnRef idx="1">
              <a:schemeClr val="accent3">
                <a:tint val="40000"/>
                <a:alpha val="90000"/>
                <a:hueOff val="8573481"/>
                <a:satOff val="-11034"/>
                <a:lumOff val="-860"/>
                <a:alphaOff val="0"/>
              </a:schemeClr>
            </a:lnRef>
            <a:fillRef idx="1">
              <a:schemeClr val="accent3">
                <a:tint val="40000"/>
                <a:alpha val="90000"/>
                <a:hueOff val="8573481"/>
                <a:satOff val="-11034"/>
                <a:lumOff val="-860"/>
                <a:alphaOff val="0"/>
              </a:schemeClr>
            </a:fillRef>
            <a:effectRef idx="2">
              <a:schemeClr val="accent3">
                <a:tint val="40000"/>
                <a:alpha val="90000"/>
                <a:hueOff val="8573481"/>
                <a:satOff val="-11034"/>
                <a:lumOff val="-86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Rectangle 23"/>
            <p:cNvSpPr/>
            <p:nvPr/>
          </p:nvSpPr>
          <p:spPr>
            <a:xfrm>
              <a:off x="1307997" y="3696217"/>
              <a:ext cx="6036686" cy="68739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285750" lvl="1" indent="-28575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l-GR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σ</a:t>
              </a:r>
              <a:r>
                <a:rPr lang="en-US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 → </a:t>
              </a:r>
              <a:r>
                <a:rPr lang="el-GR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π</a:t>
              </a:r>
              <a:r>
                <a:rPr lang="en-US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* transition</a:t>
              </a:r>
              <a:endParaRPr lang="en-US" sz="36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42910" y="69428"/>
            <a:ext cx="1307864" cy="859242"/>
            <a:chOff x="132" y="3610293"/>
            <a:chExt cx="1307864" cy="859242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1" name="Rounded Rectangle 20"/>
            <p:cNvSpPr/>
            <p:nvPr/>
          </p:nvSpPr>
          <p:spPr>
            <a:xfrm>
              <a:off x="132" y="3610293"/>
              <a:ext cx="1307864" cy="859242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9000211"/>
                <a:satOff val="-13504"/>
                <a:lumOff val="-2196"/>
                <a:alphaOff val="0"/>
              </a:schemeClr>
            </a:fillRef>
            <a:effectRef idx="2">
              <a:schemeClr val="accent3">
                <a:hueOff val="9000211"/>
                <a:satOff val="-13504"/>
                <a:lumOff val="-219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ounded Rectangle 6"/>
            <p:cNvSpPr/>
            <p:nvPr/>
          </p:nvSpPr>
          <p:spPr>
            <a:xfrm>
              <a:off x="42077" y="3652238"/>
              <a:ext cx="1223974" cy="77535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3830" tIns="81915" rIns="163830" bIns="81915" numCol="1" spcCol="1270" anchor="ctr" anchorCtr="0">
              <a:noAutofit/>
            </a:bodyPr>
            <a:lstStyle/>
            <a:p>
              <a:pPr lvl="0" algn="ctr" defTabSz="1911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300" kern="1200" dirty="0" smtClean="0"/>
                <a:t>5</a:t>
              </a:r>
              <a:endParaRPr lang="en-US" sz="4300" kern="1200" dirty="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964370" y="939184"/>
            <a:ext cx="5965216" cy="687393"/>
            <a:chOff x="1307997" y="4598421"/>
            <a:chExt cx="6036686" cy="68739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9" name="Rectangle 28"/>
            <p:cNvSpPr/>
            <p:nvPr/>
          </p:nvSpPr>
          <p:spPr>
            <a:xfrm rot="5400000">
              <a:off x="3982643" y="1923775"/>
              <a:ext cx="687393" cy="6036686"/>
            </a:xfrm>
            <a:prstGeom prst="rect">
              <a:avLst/>
            </a:prstGeom>
            <a:sp3d extrusionH="190500" prstMaterial="dkEdge">
              <a:bevelT w="120650" h="38100" prst="relaxedInset"/>
              <a:bevelB w="120650" h="57150" prst="relaxedInset"/>
              <a:contourClr>
                <a:schemeClr val="bg1"/>
              </a:contourClr>
            </a:sp3d>
          </p:spPr>
          <p:style>
            <a:lnRef idx="1">
              <a:schemeClr val="accent3">
                <a:tint val="40000"/>
                <a:alpha val="90000"/>
                <a:hueOff val="10716850"/>
                <a:satOff val="-13793"/>
                <a:lumOff val="-1075"/>
                <a:alphaOff val="0"/>
              </a:schemeClr>
            </a:lnRef>
            <a:fillRef idx="1">
              <a:schemeClr val="accent3">
                <a:tint val="40000"/>
                <a:alpha val="90000"/>
                <a:hueOff val="10716850"/>
                <a:satOff val="-13793"/>
                <a:lumOff val="-1075"/>
                <a:alphaOff val="0"/>
              </a:schemeClr>
            </a:fillRef>
            <a:effectRef idx="2">
              <a:schemeClr val="accent3">
                <a:tint val="40000"/>
                <a:alpha val="90000"/>
                <a:hueOff val="10716850"/>
                <a:satOff val="-13793"/>
                <a:lumOff val="-1075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307997" y="4598421"/>
              <a:ext cx="6036686" cy="68739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285750" lvl="1" indent="-28575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l-GR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π</a:t>
              </a:r>
              <a:r>
                <a:rPr lang="en-US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 → </a:t>
              </a:r>
              <a:r>
                <a:rPr lang="el-GR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σ</a:t>
              </a:r>
              <a:r>
                <a:rPr lang="en-US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* transition</a:t>
              </a:r>
              <a:endParaRPr lang="en-US" sz="36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7858148" y="853260"/>
            <a:ext cx="1307864" cy="859242"/>
            <a:chOff x="132" y="4512497"/>
            <a:chExt cx="1307864" cy="859242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7" name="Rounded Rectangle 26"/>
            <p:cNvSpPr/>
            <p:nvPr/>
          </p:nvSpPr>
          <p:spPr>
            <a:xfrm>
              <a:off x="132" y="4512497"/>
              <a:ext cx="1307864" cy="859242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11250264"/>
                <a:satOff val="-16880"/>
                <a:lumOff val="-2745"/>
                <a:alphaOff val="0"/>
              </a:schemeClr>
            </a:fillRef>
            <a:effectRef idx="2">
              <a:schemeClr val="accent3">
                <a:hueOff val="11250264"/>
                <a:satOff val="-16880"/>
                <a:lumOff val="-274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Rounded Rectangle 6"/>
            <p:cNvSpPr/>
            <p:nvPr/>
          </p:nvSpPr>
          <p:spPr>
            <a:xfrm>
              <a:off x="42077" y="4554442"/>
              <a:ext cx="1223974" cy="77535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3830" tIns="81915" rIns="163830" bIns="81915" numCol="1" spcCol="1270" anchor="ctr" anchorCtr="0">
              <a:noAutofit/>
            </a:bodyPr>
            <a:lstStyle/>
            <a:p>
              <a:pPr lvl="0" algn="ctr" defTabSz="1911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300" kern="1200" dirty="0" smtClean="0"/>
                <a:t>6</a:t>
              </a:r>
              <a:endParaRPr lang="en-US" sz="4300" kern="1200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42910" y="855246"/>
            <a:ext cx="1307864" cy="859242"/>
            <a:chOff x="132" y="4512497"/>
            <a:chExt cx="1307864" cy="859242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32" name="Rounded Rectangle 31"/>
            <p:cNvSpPr/>
            <p:nvPr/>
          </p:nvSpPr>
          <p:spPr>
            <a:xfrm>
              <a:off x="132" y="4512497"/>
              <a:ext cx="1307864" cy="859242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11250264"/>
                <a:satOff val="-16880"/>
                <a:lumOff val="-2745"/>
                <a:alphaOff val="0"/>
              </a:schemeClr>
            </a:fillRef>
            <a:effectRef idx="2">
              <a:schemeClr val="accent3">
                <a:hueOff val="11250264"/>
                <a:satOff val="-16880"/>
                <a:lumOff val="-274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Rounded Rectangle 6"/>
            <p:cNvSpPr/>
            <p:nvPr/>
          </p:nvSpPr>
          <p:spPr>
            <a:xfrm>
              <a:off x="42077" y="4554442"/>
              <a:ext cx="1223974" cy="77535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163830" tIns="81915" rIns="163830" bIns="81915" numCol="1" spcCol="1270" anchor="ctr" anchorCtr="0">
              <a:noAutofit/>
            </a:bodyPr>
            <a:lstStyle/>
            <a:p>
              <a:pPr lvl="0" algn="ctr" defTabSz="1911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300" kern="1200" dirty="0" smtClean="0"/>
                <a:t>&amp;</a:t>
              </a:r>
              <a:endParaRPr lang="en-US" sz="4300" kern="1200" dirty="0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900" decel="100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129308" y="-1156692"/>
            <a:ext cx="6885383" cy="914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95400" y="2363450"/>
            <a:ext cx="6781800" cy="380875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sz="7200" dirty="0" smtClean="0"/>
              <a:t>Electromagnetic Radiation</a:t>
            </a:r>
            <a:endParaRPr lang="en-US" sz="72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34680" y="620688"/>
            <a:ext cx="5257800" cy="408426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en-US" sz="7200" dirty="0" smtClean="0"/>
              <a:t>Terms used in </a:t>
            </a:r>
          </a:p>
          <a:p>
            <a:r>
              <a:rPr lang="en-US" sz="7200" dirty="0" smtClean="0"/>
              <a:t>UV / Visible Spectroscopy</a:t>
            </a:r>
            <a:endParaRPr lang="en-US" sz="72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436709" flipH="1">
            <a:off x="148535" y="1624339"/>
            <a:ext cx="4967258" cy="5381232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41248" y="152400"/>
            <a:ext cx="5178552" cy="1143000"/>
          </a:xfrm>
        </p:spPr>
        <p:txBody>
          <a:bodyPr/>
          <a:lstStyle/>
          <a:p>
            <a:r>
              <a:rPr lang="en-US" dirty="0" smtClean="0"/>
              <a:t>Chromophore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55576" y="1295400"/>
            <a:ext cx="8305800" cy="52054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/>
              <a:t>The part of a molecule responsible for imparting color, are called as chromospheres.</a:t>
            </a:r>
          </a:p>
          <a:p>
            <a:pPr marL="0" indent="0" algn="ctr">
              <a:buNone/>
            </a:pPr>
            <a:r>
              <a:rPr lang="en-US" dirty="0" smtClean="0"/>
              <a:t>OR</a:t>
            </a:r>
          </a:p>
          <a:p>
            <a:pPr marL="0" indent="0">
              <a:buNone/>
            </a:pPr>
            <a:r>
              <a:rPr lang="en-US" dirty="0" smtClean="0"/>
              <a:t>The functional groups containing multiple bonds capable of absorbing radiations above 200 nm due to </a:t>
            </a:r>
            <a:r>
              <a:rPr lang="en-US" dirty="0" smtClean="0">
                <a:cs typeface="Times New Roman"/>
              </a:rPr>
              <a:t>n →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/>
              </a:rPr>
              <a:t> </a:t>
            </a:r>
            <a:r>
              <a:rPr lang="el-GR" dirty="0" smtClean="0">
                <a:cs typeface="Times New Roman"/>
              </a:rPr>
              <a:t>π</a:t>
            </a:r>
            <a:r>
              <a:rPr lang="en-US" dirty="0" smtClean="0">
                <a:cs typeface="Times New Roman"/>
              </a:rPr>
              <a:t>* &amp; </a:t>
            </a:r>
            <a:r>
              <a:rPr lang="el-GR" dirty="0" smtClean="0">
                <a:cs typeface="Times New Roman"/>
              </a:rPr>
              <a:t>π</a:t>
            </a:r>
            <a:r>
              <a:rPr lang="en-US" dirty="0" smtClean="0">
                <a:cs typeface="Times New Roman"/>
              </a:rPr>
              <a:t> → </a:t>
            </a:r>
            <a:r>
              <a:rPr lang="el-GR" dirty="0" smtClean="0">
                <a:cs typeface="Times New Roman"/>
              </a:rPr>
              <a:t>π</a:t>
            </a:r>
            <a:r>
              <a:rPr lang="en-US" dirty="0" smtClean="0">
                <a:cs typeface="Times New Roman"/>
              </a:rPr>
              <a:t>* transitions.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e.g. NO</a:t>
            </a:r>
            <a:r>
              <a:rPr lang="en-US" baseline="-25000" dirty="0" smtClean="0"/>
              <a:t>2</a:t>
            </a:r>
            <a:r>
              <a:rPr lang="en-US" dirty="0" smtClean="0"/>
              <a:t>, N=O, C=O, C=N, C</a:t>
            </a:r>
            <a:r>
              <a:rPr lang="en-US" dirty="0" smtClean="0">
                <a:latin typeface="Times New Roman"/>
                <a:cs typeface="Times New Roman"/>
              </a:rPr>
              <a:t>≡N, C=C, C=S, etc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41248" y="152400"/>
            <a:ext cx="5178552" cy="1143000"/>
          </a:xfrm>
        </p:spPr>
        <p:txBody>
          <a:bodyPr/>
          <a:lstStyle/>
          <a:p>
            <a:r>
              <a:rPr lang="en-US" dirty="0" smtClean="0"/>
              <a:t>Chromophore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55576" y="1295400"/>
            <a:ext cx="8305800" cy="520543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 smtClean="0"/>
              <a:t>To interpretate UV – visible spectrum following points should be noted: </a:t>
            </a:r>
            <a:endParaRPr lang="en-US" dirty="0" smtClean="0">
              <a:cs typeface="Times New Roman"/>
            </a:endParaRPr>
          </a:p>
          <a:p>
            <a:pPr marL="0" indent="0">
              <a:buNone/>
            </a:pPr>
            <a:endParaRPr lang="en-US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dirty="0" smtClean="0"/>
              <a:t>Non-conjugated alkenes show an intense absorption below 200 nm &amp; are therefore inaccessible to UV spectrophotometer.</a:t>
            </a:r>
          </a:p>
          <a:p>
            <a:pPr marL="514350" indent="-514350" algn="just">
              <a:buFont typeface="+mj-lt"/>
              <a:buAutoNum type="arabicPeriod"/>
            </a:pPr>
            <a:endParaRPr lang="en-US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dirty="0" smtClean="0"/>
              <a:t>Non-conjugated carbonyl group compound give a weak absorption band in the 200 - 300 nm region.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41248" y="152400"/>
            <a:ext cx="5178552" cy="1143000"/>
          </a:xfrm>
        </p:spPr>
        <p:txBody>
          <a:bodyPr/>
          <a:lstStyle/>
          <a:p>
            <a:r>
              <a:rPr lang="en-US" dirty="0" smtClean="0"/>
              <a:t>Chromophore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55576" y="1124744"/>
            <a:ext cx="8305800" cy="5562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/>
              <a:t>e.g. 		Acetone which has </a:t>
            </a:r>
            <a:r>
              <a:rPr lang="el-GR" dirty="0" smtClean="0"/>
              <a:t>λ</a:t>
            </a:r>
            <a:r>
              <a:rPr lang="en-US" baseline="-25000" dirty="0" smtClean="0"/>
              <a:t>max</a:t>
            </a:r>
            <a:r>
              <a:rPr lang="en-US" dirty="0" smtClean="0"/>
              <a:t> = 279 nm </a:t>
            </a:r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and that cyclohexane has </a:t>
            </a:r>
            <a:r>
              <a:rPr lang="el-GR" dirty="0" smtClean="0"/>
              <a:t>λ</a:t>
            </a:r>
            <a:r>
              <a:rPr lang="en-US" baseline="-25000" dirty="0" smtClean="0"/>
              <a:t>max</a:t>
            </a:r>
            <a:r>
              <a:rPr lang="en-US" dirty="0" smtClean="0"/>
              <a:t> = 291 nm.</a:t>
            </a:r>
          </a:p>
          <a:p>
            <a:pPr marL="514350" indent="-514350" algn="just">
              <a:buFont typeface="+mj-lt"/>
              <a:buAutoNum type="arabicPeriod"/>
            </a:pPr>
            <a:endParaRPr lang="en-US" dirty="0" smtClean="0"/>
          </a:p>
          <a:p>
            <a:pPr marL="0" indent="19050" algn="just">
              <a:buNone/>
            </a:pPr>
            <a:r>
              <a:rPr lang="en-US" dirty="0" smtClean="0"/>
              <a:t>	When double bonds are conjugated in a compound </a:t>
            </a:r>
            <a:r>
              <a:rPr lang="el-GR" dirty="0" smtClean="0"/>
              <a:t>λ</a:t>
            </a:r>
            <a:r>
              <a:rPr lang="en-US" baseline="-25000" dirty="0" smtClean="0"/>
              <a:t>max</a:t>
            </a:r>
            <a:r>
              <a:rPr lang="en-US" dirty="0" smtClean="0"/>
              <a:t> is shifted to longer wavelength.</a:t>
            </a:r>
          </a:p>
          <a:p>
            <a:pPr marL="514350" indent="-514350" algn="just">
              <a:spcBef>
                <a:spcPts val="0"/>
              </a:spcBef>
              <a:buNone/>
            </a:pPr>
            <a:r>
              <a:rPr lang="en-US" dirty="0" smtClean="0"/>
              <a:t>e.g. 	1,5 - </a:t>
            </a:r>
            <a:r>
              <a:rPr lang="en-US" dirty="0" err="1" smtClean="0"/>
              <a:t>hexadiene</a:t>
            </a:r>
            <a:r>
              <a:rPr lang="en-US" dirty="0" smtClean="0"/>
              <a:t> has </a:t>
            </a:r>
            <a:r>
              <a:rPr lang="el-GR" dirty="0" smtClean="0"/>
              <a:t>λ</a:t>
            </a:r>
            <a:r>
              <a:rPr lang="en-US" baseline="-25000" dirty="0" smtClean="0"/>
              <a:t>max</a:t>
            </a:r>
            <a:r>
              <a:rPr lang="en-US" dirty="0" smtClean="0"/>
              <a:t> = 178 nm</a:t>
            </a:r>
          </a:p>
          <a:p>
            <a:pPr marL="514350" indent="-514350" algn="just">
              <a:spcBef>
                <a:spcPts val="0"/>
              </a:spcBef>
              <a:buNone/>
            </a:pPr>
            <a:r>
              <a:rPr lang="en-US" dirty="0" smtClean="0"/>
              <a:t>	  	2,4 - </a:t>
            </a:r>
            <a:r>
              <a:rPr lang="en-US" dirty="0" err="1" smtClean="0"/>
              <a:t>hexadiene</a:t>
            </a:r>
            <a:r>
              <a:rPr lang="en-US" dirty="0" smtClean="0"/>
              <a:t> has </a:t>
            </a:r>
            <a:r>
              <a:rPr lang="el-GR" dirty="0" smtClean="0"/>
              <a:t>λ</a:t>
            </a:r>
            <a:r>
              <a:rPr lang="en-US" baseline="-25000" dirty="0" smtClean="0"/>
              <a:t>max</a:t>
            </a:r>
            <a:r>
              <a:rPr lang="en-US" dirty="0" smtClean="0"/>
              <a:t> = 227 nm</a:t>
            </a: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331640" y="1196752"/>
          <a:ext cx="1624186" cy="11721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46" name="ChemSketch" r:id="rId6" imgW="798480" imgH="576000" progId="">
                  <p:embed/>
                </p:oleObj>
              </mc:Choice>
              <mc:Fallback>
                <p:oleObj name="ChemSketch" r:id="rId6" imgW="798480" imgH="5760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1196752"/>
                        <a:ext cx="1624186" cy="117212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7654181" y="1484784"/>
          <a:ext cx="1310307" cy="1584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47" name="ChemSketch" r:id="rId8" imgW="460080" imgH="844200" progId="">
                  <p:embed/>
                </p:oleObj>
              </mc:Choice>
              <mc:Fallback>
                <p:oleObj name="ChemSketch" r:id="rId8" imgW="460080" imgH="84420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54181" y="1484784"/>
                        <a:ext cx="1310307" cy="15841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841375" y="5732463"/>
          <a:ext cx="3409950" cy="69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48" name="ChemSketch" r:id="rId10" imgW="1481400" imgH="301680" progId="">
                  <p:embed/>
                </p:oleObj>
              </mc:Choice>
              <mc:Fallback>
                <p:oleObj name="ChemSketch" r:id="rId10" imgW="1481400" imgH="30168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1375" y="5732463"/>
                        <a:ext cx="3409950" cy="693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37" name="Object 5"/>
          <p:cNvGraphicFramePr>
            <a:graphicFrameLocks noChangeAspect="1"/>
          </p:cNvGraphicFramePr>
          <p:nvPr/>
        </p:nvGraphicFramePr>
        <p:xfrm>
          <a:off x="4690442" y="5733256"/>
          <a:ext cx="3409950" cy="69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49" name="ChemSketch" r:id="rId12" imgW="1481400" imgH="301680" progId="">
                  <p:embed/>
                </p:oleObj>
              </mc:Choice>
              <mc:Fallback>
                <p:oleObj name="ChemSketch" r:id="rId12" imgW="1481400" imgH="30168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0442" y="5733256"/>
                        <a:ext cx="3409950" cy="693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900" decel="100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95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900" decel="100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41248" y="152400"/>
            <a:ext cx="5178552" cy="1143000"/>
          </a:xfrm>
        </p:spPr>
        <p:txBody>
          <a:bodyPr/>
          <a:lstStyle/>
          <a:p>
            <a:r>
              <a:rPr lang="en-US" dirty="0" smtClean="0"/>
              <a:t>Chromophore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55576" y="1295400"/>
            <a:ext cx="8305800" cy="5205434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 startAt="3"/>
            </a:pPr>
            <a:r>
              <a:rPr lang="en-US" dirty="0" smtClean="0"/>
              <a:t>Conjugation of C=C and carbonyl group shifts the </a:t>
            </a:r>
            <a:r>
              <a:rPr lang="el-GR" dirty="0" smtClean="0"/>
              <a:t>λ</a:t>
            </a:r>
            <a:r>
              <a:rPr lang="en-US" baseline="-25000" dirty="0" smtClean="0"/>
              <a:t>max</a:t>
            </a:r>
            <a:r>
              <a:rPr lang="en-US" dirty="0" smtClean="0"/>
              <a:t> of both groups to longer wavelength.</a:t>
            </a:r>
          </a:p>
          <a:p>
            <a:pPr marL="514350" indent="-514350" algn="just">
              <a:buNone/>
            </a:pPr>
            <a:r>
              <a:rPr lang="en-US" dirty="0" smtClean="0"/>
              <a:t>e.g. Ethylene has </a:t>
            </a:r>
            <a:r>
              <a:rPr lang="el-GR" dirty="0" smtClean="0"/>
              <a:t>λ</a:t>
            </a:r>
            <a:r>
              <a:rPr lang="en-US" baseline="-25000" dirty="0" smtClean="0"/>
              <a:t>max</a:t>
            </a:r>
            <a:r>
              <a:rPr lang="en-US" dirty="0" smtClean="0"/>
              <a:t> = 171 nm</a:t>
            </a:r>
          </a:p>
          <a:p>
            <a:pPr marL="514350" indent="-514350" algn="just">
              <a:buNone/>
            </a:pPr>
            <a:r>
              <a:rPr lang="en-US" dirty="0" smtClean="0"/>
              <a:t>	  Acetone has </a:t>
            </a:r>
            <a:r>
              <a:rPr lang="el-GR" dirty="0" smtClean="0"/>
              <a:t>λ</a:t>
            </a:r>
            <a:r>
              <a:rPr lang="en-US" baseline="-25000" dirty="0" smtClean="0"/>
              <a:t>max</a:t>
            </a:r>
            <a:r>
              <a:rPr lang="en-US" dirty="0" smtClean="0"/>
              <a:t> = 279 nm</a:t>
            </a:r>
          </a:p>
          <a:p>
            <a:pPr marL="514350" indent="-514350" algn="just">
              <a:buNone/>
            </a:pPr>
            <a:r>
              <a:rPr lang="en-US" dirty="0" smtClean="0"/>
              <a:t>		   </a:t>
            </a:r>
          </a:p>
          <a:p>
            <a:pPr marL="514350" indent="-514350" algn="just">
              <a:buNone/>
            </a:pPr>
            <a:r>
              <a:rPr lang="en-US" dirty="0" smtClean="0"/>
              <a:t>	  	  Crotonaldehyde has </a:t>
            </a:r>
            <a:r>
              <a:rPr lang="el-GR" dirty="0" smtClean="0"/>
              <a:t>λ</a:t>
            </a:r>
            <a:r>
              <a:rPr lang="en-US" baseline="-25000" dirty="0" smtClean="0"/>
              <a:t>max</a:t>
            </a:r>
            <a:r>
              <a:rPr lang="en-US" dirty="0" smtClean="0"/>
              <a:t> = 290 nm</a:t>
            </a:r>
          </a:p>
        </p:txBody>
      </p:sp>
      <p:graphicFrame>
        <p:nvGraphicFramePr>
          <p:cNvPr id="96258" name="Object 2"/>
          <p:cNvGraphicFramePr>
            <a:graphicFrameLocks noChangeAspect="1"/>
          </p:cNvGraphicFramePr>
          <p:nvPr/>
        </p:nvGraphicFramePr>
        <p:xfrm>
          <a:off x="5756300" y="2780928"/>
          <a:ext cx="1912044" cy="13793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67" name="ChemSketch" r:id="rId6" imgW="798480" imgH="576000" progId="">
                  <p:embed/>
                </p:oleObj>
              </mc:Choice>
              <mc:Fallback>
                <p:oleObj name="ChemSketch" r:id="rId6" imgW="798480" imgH="5760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6300" y="2780928"/>
                        <a:ext cx="1912044" cy="13793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59" name="Object 3"/>
          <p:cNvGraphicFramePr>
            <a:graphicFrameLocks noChangeAspect="1"/>
          </p:cNvGraphicFramePr>
          <p:nvPr/>
        </p:nvGraphicFramePr>
        <p:xfrm>
          <a:off x="1809750" y="3717032"/>
          <a:ext cx="1473200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68" name="ChemSketch" r:id="rId8" imgW="640080" imgH="176760" progId="">
                  <p:embed/>
                </p:oleObj>
              </mc:Choice>
              <mc:Fallback>
                <p:oleObj name="ChemSketch" r:id="rId8" imgW="640080" imgH="17676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9750" y="3717032"/>
                        <a:ext cx="1473200" cy="404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0" name="Object 4"/>
          <p:cNvGraphicFramePr>
            <a:graphicFrameLocks noChangeAspect="1"/>
          </p:cNvGraphicFramePr>
          <p:nvPr/>
        </p:nvGraphicFramePr>
        <p:xfrm>
          <a:off x="3203848" y="4941168"/>
          <a:ext cx="2824900" cy="1584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69" name="ChemSketch" r:id="rId10" imgW="1027080" imgH="576000" progId="">
                  <p:embed/>
                </p:oleObj>
              </mc:Choice>
              <mc:Fallback>
                <p:oleObj name="ChemSketch" r:id="rId10" imgW="1027080" imgH="57600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848" y="4941168"/>
                        <a:ext cx="2824900" cy="15841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6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96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96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900" decel="100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41248" y="152400"/>
            <a:ext cx="5178552" cy="1143000"/>
          </a:xfrm>
        </p:spPr>
        <p:txBody>
          <a:bodyPr/>
          <a:lstStyle/>
          <a:p>
            <a:r>
              <a:rPr lang="en-US" dirty="0" smtClean="0"/>
              <a:t>Auxochrome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55576" y="1295400"/>
            <a:ext cx="8305800" cy="5562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/>
              <a:t>The functional groups attached to a chromophore which modifies the ability of the chromophore to absorb light , altering the wavelength or intensity of absorption.</a:t>
            </a:r>
          </a:p>
          <a:p>
            <a:pPr marL="0" indent="0" algn="ctr">
              <a:buNone/>
            </a:pPr>
            <a:r>
              <a:rPr lang="en-US" dirty="0" smtClean="0"/>
              <a:t>OR</a:t>
            </a:r>
          </a:p>
          <a:p>
            <a:pPr marL="0" indent="0">
              <a:buNone/>
            </a:pPr>
            <a:r>
              <a:rPr lang="en-US" dirty="0" smtClean="0"/>
              <a:t>The functional group with non-bonding electrons that does not absorb radiation in near UV region but when attached to a chromophore alters the wavelength &amp; intensity of absorption.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41248" y="152400"/>
            <a:ext cx="5178552" cy="1143000"/>
          </a:xfrm>
        </p:spPr>
        <p:txBody>
          <a:bodyPr/>
          <a:lstStyle/>
          <a:p>
            <a:r>
              <a:rPr lang="en-US" dirty="0" smtClean="0"/>
              <a:t>Auxochrome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55576" y="1295400"/>
            <a:ext cx="8305800" cy="5562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/>
              <a:t>e.g. 	Benzene </a:t>
            </a:r>
            <a:r>
              <a:rPr lang="el-GR" dirty="0" smtClean="0"/>
              <a:t>λ</a:t>
            </a:r>
            <a:r>
              <a:rPr lang="en-US" baseline="-25000" dirty="0" smtClean="0"/>
              <a:t>max</a:t>
            </a:r>
            <a:r>
              <a:rPr lang="en-US" dirty="0" smtClean="0"/>
              <a:t> = 255 nm</a:t>
            </a:r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	Phenol </a:t>
            </a:r>
            <a:r>
              <a:rPr lang="el-GR" dirty="0" smtClean="0"/>
              <a:t>λ</a:t>
            </a:r>
            <a:r>
              <a:rPr lang="en-US" baseline="-25000" dirty="0" smtClean="0"/>
              <a:t>max</a:t>
            </a:r>
            <a:r>
              <a:rPr lang="en-US" dirty="0" smtClean="0"/>
              <a:t> = 270 nm</a:t>
            </a:r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	Aniline </a:t>
            </a:r>
            <a:r>
              <a:rPr lang="el-GR" dirty="0" smtClean="0"/>
              <a:t>λ</a:t>
            </a:r>
            <a:r>
              <a:rPr lang="en-US" baseline="-25000" dirty="0" smtClean="0"/>
              <a:t>max</a:t>
            </a:r>
            <a:r>
              <a:rPr lang="en-US" dirty="0" smtClean="0"/>
              <a:t> = 280 nm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6660033" y="980728"/>
          <a:ext cx="1152327" cy="12856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291" name="ChemSketch" r:id="rId6" imgW="576000" imgH="642960" progId="">
                  <p:embed/>
                </p:oleObj>
              </mc:Choice>
              <mc:Fallback>
                <p:oleObj name="ChemSketch" r:id="rId6" imgW="576000" imgH="6429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0033" y="980728"/>
                        <a:ext cx="1152327" cy="12856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83" name="Object 3"/>
          <p:cNvGraphicFramePr>
            <a:graphicFrameLocks noChangeAspect="1"/>
          </p:cNvGraphicFramePr>
          <p:nvPr/>
        </p:nvGraphicFramePr>
        <p:xfrm>
          <a:off x="6659835" y="2348880"/>
          <a:ext cx="1152525" cy="180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292" name="ChemSketch" r:id="rId8" imgW="576000" imgH="902160" progId="">
                  <p:embed/>
                </p:oleObj>
              </mc:Choice>
              <mc:Fallback>
                <p:oleObj name="ChemSketch" r:id="rId8" imgW="576000" imgH="90216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9835" y="2348880"/>
                        <a:ext cx="1152525" cy="180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84" name="Object 4"/>
          <p:cNvGraphicFramePr>
            <a:graphicFrameLocks noChangeAspect="1"/>
          </p:cNvGraphicFramePr>
          <p:nvPr/>
        </p:nvGraphicFramePr>
        <p:xfrm>
          <a:off x="6659563" y="4365104"/>
          <a:ext cx="1152525" cy="180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293" name="ChemSketch" r:id="rId10" imgW="576000" imgH="902160" progId="">
                  <p:embed/>
                </p:oleObj>
              </mc:Choice>
              <mc:Fallback>
                <p:oleObj name="ChemSketch" r:id="rId10" imgW="576000" imgH="90216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9563" y="4365104"/>
                        <a:ext cx="1152525" cy="1803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97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97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900" decel="100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187526" flipH="1">
            <a:off x="1176031" y="-1833231"/>
            <a:ext cx="6429661" cy="85217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57734" y="-27384"/>
            <a:ext cx="5206554" cy="385566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US" sz="7200" dirty="0" smtClean="0"/>
              <a:t>Absorption </a:t>
            </a:r>
          </a:p>
          <a:p>
            <a:r>
              <a:rPr lang="en-US" sz="7200" dirty="0" smtClean="0"/>
              <a:t>&amp; Intensity Shifts 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/>
        </p:nvGraphicFramePr>
        <p:xfrm>
          <a:off x="648072" y="764704"/>
          <a:ext cx="8388424" cy="5373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DA3A11F-6513-4436-AFE1-E7B25C27D7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5DA3A11F-6513-4436-AFE1-E7B25C27D7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CAC362F-6B79-4BFF-92FA-3A8E532F4E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4CAC362F-6B79-4BFF-92FA-3A8E532F4E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EF4099C-5CB9-495E-AF56-AD99375569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graphicEl>
                                              <a:dgm id="{BEF4099C-5CB9-495E-AF56-AD99375569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A5ED53B-6BEB-4376-8D20-8A537A610C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graphicEl>
                                              <a:dgm id="{0A5ED53B-6BEB-4376-8D20-8A537A610C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8187D02-842C-4A6C-BE3C-02B2466417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graphicEl>
                                              <a:dgm id="{38187D02-842C-4A6C-BE3C-02B2466417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9DF84B0-84ED-4BCD-987B-126A5D34DA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graphicEl>
                                              <a:dgm id="{39DF84B0-84ED-4BCD-987B-126A5D34DA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2093D14-7843-4B6B-BCEC-2494447D98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graphicEl>
                                              <a:dgm id="{72093D14-7843-4B6B-BCEC-2494447D98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8694379-5BF2-4627-8B28-C3299C435D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graphicEl>
                                              <a:dgm id="{08694379-5BF2-4627-8B28-C3299C435D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611560" y="1500174"/>
            <a:ext cx="8382000" cy="5357826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lvl="0" indent="-342900" algn="just">
              <a:buFont typeface="Arial" pitchFamily="34" charset="0"/>
              <a:buChar char="•"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/>
              </a:rPr>
              <a:t>When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/>
              </a:rPr>
              <a:t> absorption maxima (</a:t>
            </a:r>
            <a:r>
              <a:rPr kumimoji="0" lang="el-G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cs typeface="Times New Roman"/>
              </a:rPr>
              <a:t>λ</a:t>
            </a:r>
            <a:r>
              <a:rPr kumimoji="0" lang="en-US" sz="32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cs typeface="Times New Roman"/>
              </a:rPr>
              <a:t>max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/>
              </a:rPr>
              <a:t>) of a compound shifts to longer wavelength, it is known as bathochromic shift or red shift.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Times New Roman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200" dirty="0" smtClean="0">
              <a:ea typeface="+mn-ea"/>
              <a:cs typeface="Times New Roman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en-US" sz="3200" dirty="0" smtClean="0">
                <a:ea typeface="+mn-ea"/>
                <a:cs typeface="Times New Roman"/>
              </a:rPr>
              <a:t>The effect is due to presence of an auxochrome or by the change of solvent. </a:t>
            </a:r>
            <a:endParaRPr lang="en-US" sz="3200" dirty="0" smtClean="0">
              <a:cs typeface="Times New Roman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en-US" sz="3200" dirty="0" smtClean="0"/>
              <a:t>e.g. An auxochrome group like –OH, -OCH</a:t>
            </a:r>
            <a:r>
              <a:rPr lang="en-US" sz="3200" baseline="-25000" dirty="0" smtClean="0"/>
              <a:t>3</a:t>
            </a:r>
            <a:r>
              <a:rPr lang="en-US" sz="3200" dirty="0" smtClean="0"/>
              <a:t> causes absorption of compound at longer wavelength.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771197" y="91916"/>
            <a:ext cx="7193291" cy="1248852"/>
            <a:chOff x="1087634" y="1574"/>
            <a:chExt cx="7193291" cy="1248852"/>
          </a:xfrm>
          <a:scene3d>
            <a:camera prst="orthographicFront"/>
            <a:lightRig rig="flat" dir="t"/>
          </a:scene3d>
        </p:grpSpPr>
        <p:sp>
          <p:nvSpPr>
            <p:cNvPr id="15" name="Right Arrow 14"/>
            <p:cNvSpPr/>
            <p:nvPr/>
          </p:nvSpPr>
          <p:spPr>
            <a:xfrm>
              <a:off x="1087634" y="1574"/>
              <a:ext cx="7193291" cy="1248852"/>
            </a:xfrm>
            <a:prstGeom prst="rightArrow">
              <a:avLst>
                <a:gd name="adj1" fmla="val 75000"/>
                <a:gd name="adj2" fmla="val 50000"/>
              </a:avLst>
            </a:prstGeom>
            <a:sp3d z="-190500" extrusionH="12700" prstMaterial="plastic">
              <a:bevelT w="50800" h="50800"/>
            </a:sp3d>
          </p:spPr>
          <p:style>
            <a:ln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Right Arrow 4"/>
            <p:cNvSpPr/>
            <p:nvPr/>
          </p:nvSpPr>
          <p:spPr>
            <a:xfrm>
              <a:off x="1087634" y="157680"/>
              <a:ext cx="6724971" cy="936640"/>
            </a:xfrm>
            <a:prstGeom prst="rect">
              <a:avLst/>
            </a:prstGeom>
            <a:sp3d z="-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t" anchorCtr="0">
              <a:noAutofit/>
            </a:bodyPr>
            <a:lstStyle/>
            <a:p>
              <a:pPr marL="280988" lvl="1" indent="-280988" algn="l" defTabSz="1600200">
                <a:lnSpc>
                  <a:spcPct val="15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Bathochromic Shift (Red Shift)</a:t>
              </a:r>
              <a:endParaRPr lang="en-US" sz="36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91060" y="91916"/>
            <a:ext cx="980137" cy="1248852"/>
            <a:chOff x="107497" y="1574"/>
            <a:chExt cx="980137" cy="1248852"/>
          </a:xfrm>
          <a:scene3d>
            <a:camera prst="orthographicFront"/>
            <a:lightRig rig="flat" dir="t"/>
          </a:scene3d>
        </p:grpSpPr>
        <p:sp>
          <p:nvSpPr>
            <p:cNvPr id="13" name="Rounded Rectangle 12"/>
            <p:cNvSpPr/>
            <p:nvPr/>
          </p:nvSpPr>
          <p:spPr>
            <a:xfrm>
              <a:off x="107497" y="1574"/>
              <a:ext cx="980137" cy="1248852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ounded Rectangle 6"/>
            <p:cNvSpPr/>
            <p:nvPr/>
          </p:nvSpPr>
          <p:spPr>
            <a:xfrm>
              <a:off x="155343" y="49420"/>
              <a:ext cx="884445" cy="115316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400" kern="1200" dirty="0" smtClean="0"/>
                <a:t>1</a:t>
              </a:r>
              <a:endParaRPr lang="en-US" sz="4400" kern="1200" dirty="0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-747464"/>
            <a:ext cx="8077200" cy="2196632"/>
          </a:xfrm>
        </p:spPr>
        <p:txBody>
          <a:bodyPr>
            <a:norm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83568" y="0"/>
            <a:ext cx="8305800" cy="6525344"/>
          </a:xfrm>
        </p:spPr>
        <p:txBody>
          <a:bodyPr>
            <a:normAutofit lnSpcReduction="10000"/>
          </a:bodyPr>
          <a:lstStyle/>
          <a:p>
            <a:pPr algn="just"/>
            <a:endParaRPr lang="en-US" sz="3200" dirty="0" smtClean="0"/>
          </a:p>
          <a:p>
            <a:pPr algn="just"/>
            <a:r>
              <a:rPr lang="en-US" sz="3200" dirty="0"/>
              <a:t>Electromagnetic radiation is the energy transmitted through the space in the form of </a:t>
            </a:r>
            <a:r>
              <a:rPr lang="en-US" sz="3200" dirty="0" smtClean="0"/>
              <a:t>waves</a:t>
            </a:r>
            <a:endParaRPr lang="en-US" sz="3200" dirty="0"/>
          </a:p>
          <a:p>
            <a:pPr marL="0" indent="0" algn="just">
              <a:buNone/>
            </a:pPr>
            <a:endParaRPr lang="en-US" sz="3200" dirty="0"/>
          </a:p>
          <a:p>
            <a:pPr algn="just"/>
            <a:r>
              <a:rPr lang="en-US" sz="3200" dirty="0" smtClean="0"/>
              <a:t>Electromagnetic </a:t>
            </a:r>
            <a:r>
              <a:rPr lang="en-US" sz="3200" dirty="0" smtClean="0"/>
              <a:t>radiation consist of discrete packages of energy which are called as photons.</a:t>
            </a:r>
          </a:p>
          <a:p>
            <a:endParaRPr lang="en-US" sz="3200" dirty="0" smtClean="0"/>
          </a:p>
          <a:p>
            <a:pPr algn="just"/>
            <a:r>
              <a:rPr lang="en-US" sz="3200" dirty="0"/>
              <a:t>Electromagnetic radiation consists </a:t>
            </a:r>
            <a:r>
              <a:rPr lang="en-US" sz="3200" dirty="0" smtClean="0"/>
              <a:t>of an oscillating electric field (E) &amp; an oscillating magnetic field (M) which are perpendicular to each other</a:t>
            </a:r>
            <a:r>
              <a:rPr lang="en-US" sz="3200" dirty="0" smtClean="0"/>
              <a:t>.</a:t>
            </a:r>
          </a:p>
        </p:txBody>
      </p:sp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611560" y="1340768"/>
            <a:ext cx="8382000" cy="5357826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lvl="0" indent="-342900" algn="just">
              <a:buFont typeface="Arial" pitchFamily="34" charset="0"/>
              <a:buChar char="•"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/>
              </a:rPr>
              <a:t>In alkaline medium,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/>
              </a:rPr>
              <a:t> p-</a:t>
            </a:r>
            <a:r>
              <a:rPr kumimoji="0" lang="en-U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/>
              </a:rPr>
              <a:t>nitrophenol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/>
              </a:rPr>
              <a:t> shows red shift. Because negatively charged oxygen delocalizes more effectively than the unshared pair of electron.</a:t>
            </a:r>
          </a:p>
          <a:p>
            <a:pPr marL="342900" lvl="0" indent="-342900" algn="just">
              <a:buFont typeface="Arial" pitchFamily="34" charset="0"/>
              <a:buChar char="•"/>
            </a:pPr>
            <a:endParaRPr lang="en-US" sz="3200" baseline="0" dirty="0" smtClean="0">
              <a:ea typeface="+mn-ea"/>
              <a:cs typeface="Times New Roman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endParaRPr kumimoji="0" lang="en-US" sz="32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Times New Roman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endParaRPr lang="en-US" sz="3200" baseline="0" dirty="0" smtClean="0">
              <a:ea typeface="+mn-ea"/>
              <a:cs typeface="Times New Roman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endParaRPr kumimoji="0" lang="en-US" sz="32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Times New Roman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endParaRPr lang="en-US" sz="3200" baseline="0" dirty="0" smtClean="0">
              <a:ea typeface="+mn-ea"/>
              <a:cs typeface="Times New Roman"/>
            </a:endParaRPr>
          </a:p>
          <a:p>
            <a:pPr marL="1714500" lvl="3" indent="-342900" algn="just"/>
            <a:r>
              <a:rPr lang="en-US" sz="3200" baseline="0" dirty="0" smtClean="0">
                <a:ea typeface="+mn-ea"/>
                <a:cs typeface="Times New Roman"/>
              </a:rPr>
              <a:t>p-</a:t>
            </a:r>
            <a:r>
              <a:rPr lang="en-US" sz="3200" baseline="0" dirty="0" err="1" smtClean="0">
                <a:ea typeface="+mn-ea"/>
                <a:cs typeface="Times New Roman"/>
              </a:rPr>
              <a:t>nitrophenol</a:t>
            </a:r>
            <a:endParaRPr lang="en-US" sz="3200" baseline="0" dirty="0" smtClean="0">
              <a:ea typeface="+mn-ea"/>
              <a:cs typeface="Times New Roman"/>
            </a:endParaRPr>
          </a:p>
          <a:p>
            <a:pPr marL="1714500" lvl="3" indent="-342900" algn="just"/>
            <a:r>
              <a:rPr lang="el-GR" sz="3200" baseline="0" dirty="0" smtClean="0">
                <a:latin typeface="Calibri"/>
                <a:cs typeface="Times New Roman"/>
              </a:rPr>
              <a:t>λ</a:t>
            </a:r>
            <a:r>
              <a:rPr lang="en-US" sz="3200" baseline="-25000" dirty="0" smtClean="0">
                <a:latin typeface="Calibri"/>
                <a:cs typeface="Times New Roman"/>
              </a:rPr>
              <a:t>max</a:t>
            </a:r>
            <a:r>
              <a:rPr lang="en-US" sz="3200" baseline="0" dirty="0" smtClean="0">
                <a:latin typeface="Calibri"/>
                <a:cs typeface="Times New Roman"/>
              </a:rPr>
              <a:t> = 255 nm	</a:t>
            </a:r>
            <a:r>
              <a:rPr lang="el-GR" sz="3200" dirty="0" smtClean="0">
                <a:cs typeface="Times New Roman"/>
              </a:rPr>
              <a:t> λ</a:t>
            </a:r>
            <a:r>
              <a:rPr lang="en-US" sz="3200" baseline="-25000" dirty="0" smtClean="0">
                <a:cs typeface="Times New Roman"/>
              </a:rPr>
              <a:t>max</a:t>
            </a:r>
            <a:r>
              <a:rPr lang="en-US" sz="3200" dirty="0" smtClean="0">
                <a:cs typeface="Times New Roman"/>
              </a:rPr>
              <a:t> = 265 nm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1771197" y="91916"/>
            <a:ext cx="7193291" cy="1248852"/>
            <a:chOff x="1087634" y="1574"/>
            <a:chExt cx="7193291" cy="1248852"/>
          </a:xfrm>
          <a:scene3d>
            <a:camera prst="orthographicFront"/>
            <a:lightRig rig="flat" dir="t"/>
          </a:scene3d>
        </p:grpSpPr>
        <p:sp>
          <p:nvSpPr>
            <p:cNvPr id="15" name="Right Arrow 14"/>
            <p:cNvSpPr/>
            <p:nvPr/>
          </p:nvSpPr>
          <p:spPr>
            <a:xfrm>
              <a:off x="1087634" y="1574"/>
              <a:ext cx="7193291" cy="1248852"/>
            </a:xfrm>
            <a:prstGeom prst="rightArrow">
              <a:avLst>
                <a:gd name="adj1" fmla="val 75000"/>
                <a:gd name="adj2" fmla="val 50000"/>
              </a:avLst>
            </a:prstGeom>
            <a:sp3d z="-190500" extrusionH="12700" prstMaterial="plastic">
              <a:bevelT w="50800" h="50800"/>
            </a:sp3d>
          </p:spPr>
          <p:style>
            <a:ln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Right Arrow 4"/>
            <p:cNvSpPr/>
            <p:nvPr/>
          </p:nvSpPr>
          <p:spPr>
            <a:xfrm>
              <a:off x="1087634" y="157680"/>
              <a:ext cx="6724971" cy="936640"/>
            </a:xfrm>
            <a:prstGeom prst="rect">
              <a:avLst/>
            </a:prstGeom>
            <a:sp3d z="-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t" anchorCtr="0">
              <a:noAutofit/>
            </a:bodyPr>
            <a:lstStyle/>
            <a:p>
              <a:pPr marL="280988" lvl="1" indent="-280988" algn="l" defTabSz="1600200">
                <a:lnSpc>
                  <a:spcPct val="15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Bathochromic Shift (Red Shift)</a:t>
              </a:r>
              <a:endParaRPr lang="en-US" sz="36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" name="Group 11"/>
          <p:cNvGrpSpPr/>
          <p:nvPr/>
        </p:nvGrpSpPr>
        <p:grpSpPr>
          <a:xfrm>
            <a:off x="791060" y="91916"/>
            <a:ext cx="980137" cy="1248852"/>
            <a:chOff x="107497" y="1574"/>
            <a:chExt cx="980137" cy="1248852"/>
          </a:xfrm>
          <a:scene3d>
            <a:camera prst="orthographicFront"/>
            <a:lightRig rig="flat" dir="t"/>
          </a:scene3d>
        </p:grpSpPr>
        <p:sp>
          <p:nvSpPr>
            <p:cNvPr id="13" name="Rounded Rectangle 12"/>
            <p:cNvSpPr/>
            <p:nvPr/>
          </p:nvSpPr>
          <p:spPr>
            <a:xfrm>
              <a:off x="107497" y="1574"/>
              <a:ext cx="980137" cy="1248852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ounded Rectangle 6"/>
            <p:cNvSpPr/>
            <p:nvPr/>
          </p:nvSpPr>
          <p:spPr>
            <a:xfrm>
              <a:off x="155343" y="49420"/>
              <a:ext cx="884445" cy="115316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400" kern="1200" dirty="0" smtClean="0"/>
                <a:t>1</a:t>
              </a:r>
              <a:endParaRPr lang="en-US" sz="4400" kern="1200" dirty="0"/>
            </a:p>
          </p:txBody>
        </p:sp>
      </p:grp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2555776" y="3501008"/>
          <a:ext cx="4392488" cy="226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53" name="ChemSketch" r:id="rId5" imgW="2103120" imgH="1380600" progId="">
                  <p:embed/>
                </p:oleObj>
              </mc:Choice>
              <mc:Fallback>
                <p:oleObj name="ChemSketch" r:id="rId5" imgW="2103120" imgH="13806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3501008"/>
                        <a:ext cx="4392488" cy="2269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611560" y="1500174"/>
            <a:ext cx="8382000" cy="5357826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lvl="0" indent="-342900" algn="just">
              <a:buFont typeface="Arial" pitchFamily="34" charset="0"/>
              <a:buChar char="•"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/>
              </a:rPr>
              <a:t>When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/>
              </a:rPr>
              <a:t> absorption maxima (</a:t>
            </a:r>
            <a:r>
              <a:rPr kumimoji="0" lang="el-G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cs typeface="Times New Roman"/>
              </a:rPr>
              <a:t>λ</a:t>
            </a:r>
            <a:r>
              <a:rPr kumimoji="0" lang="en-US" sz="32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cs typeface="Times New Roman"/>
              </a:rPr>
              <a:t>max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/>
              </a:rPr>
              <a:t>) of a compound shifts to shorter wavelength, it is known as hypsochromic shift or blue shift.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Times New Roman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200" dirty="0" smtClean="0">
              <a:ea typeface="+mn-ea"/>
              <a:cs typeface="Times New Roman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endParaRPr lang="en-US" sz="3200" dirty="0" smtClean="0">
              <a:ea typeface="+mn-ea"/>
              <a:cs typeface="Times New Roman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en-US" sz="3200" dirty="0" smtClean="0">
                <a:ea typeface="+mn-ea"/>
                <a:cs typeface="Times New Roman"/>
              </a:rPr>
              <a:t>The effect is due to presence of an group causes removal of conjugation or by the change of solvent. </a:t>
            </a:r>
            <a:endParaRPr lang="en-US" sz="3200" dirty="0" smtClean="0">
              <a:cs typeface="Times New Roman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lvl="0" indent="-342900" algn="just"/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807721" y="91916"/>
            <a:ext cx="7193291" cy="1248852"/>
            <a:chOff x="1087634" y="1375312"/>
            <a:chExt cx="7193291" cy="1248852"/>
          </a:xfrm>
          <a:scene3d>
            <a:camera prst="orthographicFront"/>
            <a:lightRig rig="flat" dir="t"/>
          </a:scene3d>
        </p:grpSpPr>
        <p:sp>
          <p:nvSpPr>
            <p:cNvPr id="17" name="Right Arrow 16"/>
            <p:cNvSpPr/>
            <p:nvPr/>
          </p:nvSpPr>
          <p:spPr>
            <a:xfrm>
              <a:off x="1087634" y="1375312"/>
              <a:ext cx="7193291" cy="1248852"/>
            </a:xfrm>
            <a:prstGeom prst="rightArrow">
              <a:avLst>
                <a:gd name="adj1" fmla="val 75000"/>
                <a:gd name="adj2" fmla="val 50000"/>
              </a:avLst>
            </a:prstGeom>
            <a:sp3d z="-190500" extrusionH="12700" prstMaterial="plastic">
              <a:bevelT w="50800" h="50800"/>
            </a:sp3d>
          </p:spPr>
          <p:style>
            <a:lnRef idx="1">
              <a:schemeClr val="accent3">
                <a:tint val="40000"/>
                <a:alpha val="90000"/>
                <a:hueOff val="3572283"/>
                <a:satOff val="-4598"/>
                <a:lumOff val="-358"/>
                <a:alphaOff val="0"/>
              </a:schemeClr>
            </a:lnRef>
            <a:fillRef idx="1">
              <a:schemeClr val="accent3">
                <a:tint val="40000"/>
                <a:alpha val="90000"/>
                <a:hueOff val="3572283"/>
                <a:satOff val="-4598"/>
                <a:lumOff val="-358"/>
                <a:alphaOff val="0"/>
              </a:schemeClr>
            </a:fillRef>
            <a:effectRef idx="2">
              <a:schemeClr val="accent3">
                <a:tint val="40000"/>
                <a:alpha val="90000"/>
                <a:hueOff val="3572283"/>
                <a:satOff val="-4598"/>
                <a:lumOff val="-358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ight Arrow 4"/>
            <p:cNvSpPr/>
            <p:nvPr/>
          </p:nvSpPr>
          <p:spPr>
            <a:xfrm>
              <a:off x="1087634" y="1531418"/>
              <a:ext cx="6724971" cy="936640"/>
            </a:xfrm>
            <a:prstGeom prst="rect">
              <a:avLst/>
            </a:prstGeom>
            <a:sp3d z="-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t" anchorCtr="0">
              <a:noAutofit/>
            </a:bodyPr>
            <a:lstStyle/>
            <a:p>
              <a:pPr marL="285750" lvl="1" indent="-285750" algn="l" defTabSz="1600200">
                <a:lnSpc>
                  <a:spcPct val="15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Hypsochromic Shift (Blue Shift)</a:t>
              </a:r>
              <a:endParaRPr lang="en-US" sz="36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827584" y="91916"/>
            <a:ext cx="980137" cy="1248852"/>
            <a:chOff x="107497" y="1375312"/>
            <a:chExt cx="980137" cy="1248852"/>
          </a:xfrm>
          <a:scene3d>
            <a:camera prst="orthographicFront"/>
            <a:lightRig rig="flat" dir="t"/>
          </a:scene3d>
        </p:grpSpPr>
        <p:sp>
          <p:nvSpPr>
            <p:cNvPr id="11" name="Rounded Rectangle 10"/>
            <p:cNvSpPr/>
            <p:nvPr/>
          </p:nvSpPr>
          <p:spPr>
            <a:xfrm>
              <a:off x="107497" y="1375312"/>
              <a:ext cx="980137" cy="1248852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3750088"/>
                <a:satOff val="-5627"/>
                <a:lumOff val="-915"/>
                <a:alphaOff val="0"/>
              </a:schemeClr>
            </a:fillRef>
            <a:effectRef idx="2">
              <a:schemeClr val="accent3">
                <a:hueOff val="3750088"/>
                <a:satOff val="-5627"/>
                <a:lumOff val="-91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ounded Rectangle 6"/>
            <p:cNvSpPr/>
            <p:nvPr/>
          </p:nvSpPr>
          <p:spPr>
            <a:xfrm>
              <a:off x="155343" y="1423158"/>
              <a:ext cx="884445" cy="115316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400" kern="1200" dirty="0" smtClean="0"/>
                <a:t>2</a:t>
              </a:r>
              <a:endParaRPr lang="en-US" sz="4400" kern="1200" dirty="0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611560" y="1500174"/>
            <a:ext cx="8382000" cy="5357826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en-US" sz="3200" dirty="0" smtClean="0"/>
              <a:t>Aniline shows blue shift in acidic medium, it loses conjugation.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Times New Roman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endParaRPr lang="en-US" sz="3200" dirty="0" smtClean="0">
              <a:cs typeface="Times New Roman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Times New Roman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endParaRPr lang="en-US" sz="3200" dirty="0" smtClean="0">
              <a:cs typeface="Times New Roman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Times New Roman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endParaRPr lang="en-US" sz="3200" dirty="0" smtClean="0">
              <a:cs typeface="Times New Roman"/>
            </a:endParaRPr>
          </a:p>
          <a:p>
            <a:pPr marL="1714500" lvl="3" indent="-342900" algn="just"/>
            <a:r>
              <a:rPr lang="en-US" sz="3200" dirty="0" smtClean="0">
                <a:cs typeface="Times New Roman"/>
              </a:rPr>
              <a:t>	Aniline</a:t>
            </a:r>
          </a:p>
          <a:p>
            <a:pPr marL="1714500" lvl="3" indent="-342900" algn="just"/>
            <a:r>
              <a:rPr lang="el-GR" sz="3200" dirty="0" smtClean="0">
                <a:cs typeface="Times New Roman"/>
              </a:rPr>
              <a:t>λ</a:t>
            </a:r>
            <a:r>
              <a:rPr lang="en-US" sz="3200" baseline="-25000" dirty="0" smtClean="0">
                <a:cs typeface="Times New Roman"/>
              </a:rPr>
              <a:t>max</a:t>
            </a:r>
            <a:r>
              <a:rPr lang="en-US" sz="3200" dirty="0" smtClean="0">
                <a:cs typeface="Times New Roman"/>
              </a:rPr>
              <a:t> = 280 nm	   </a:t>
            </a:r>
            <a:r>
              <a:rPr lang="el-GR" sz="3200" dirty="0" smtClean="0">
                <a:cs typeface="Times New Roman"/>
              </a:rPr>
              <a:t> λ</a:t>
            </a:r>
            <a:r>
              <a:rPr lang="en-US" sz="3200" baseline="-25000" dirty="0" smtClean="0">
                <a:cs typeface="Times New Roman"/>
              </a:rPr>
              <a:t>max</a:t>
            </a:r>
            <a:r>
              <a:rPr lang="en-US" sz="3200" dirty="0" smtClean="0">
                <a:cs typeface="Times New Roman"/>
              </a:rPr>
              <a:t> = 265 nm</a:t>
            </a:r>
            <a:endParaRPr lang="en-US" sz="3200" dirty="0" smtClean="0"/>
          </a:p>
          <a:p>
            <a:pPr marL="342900" lvl="0" indent="-342900" algn="just"/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Times New Roman"/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1807721" y="91916"/>
            <a:ext cx="7193291" cy="1248852"/>
            <a:chOff x="1087634" y="1375312"/>
            <a:chExt cx="7193291" cy="1248852"/>
          </a:xfrm>
          <a:scene3d>
            <a:camera prst="orthographicFront"/>
            <a:lightRig rig="flat" dir="t"/>
          </a:scene3d>
        </p:grpSpPr>
        <p:sp>
          <p:nvSpPr>
            <p:cNvPr id="17" name="Right Arrow 16"/>
            <p:cNvSpPr/>
            <p:nvPr/>
          </p:nvSpPr>
          <p:spPr>
            <a:xfrm>
              <a:off x="1087634" y="1375312"/>
              <a:ext cx="7193291" cy="1248852"/>
            </a:xfrm>
            <a:prstGeom prst="rightArrow">
              <a:avLst>
                <a:gd name="adj1" fmla="val 75000"/>
                <a:gd name="adj2" fmla="val 50000"/>
              </a:avLst>
            </a:prstGeom>
            <a:sp3d z="-190500" extrusionH="12700" prstMaterial="plastic">
              <a:bevelT w="50800" h="50800"/>
            </a:sp3d>
          </p:spPr>
          <p:style>
            <a:lnRef idx="1">
              <a:schemeClr val="accent3">
                <a:tint val="40000"/>
                <a:alpha val="90000"/>
                <a:hueOff val="3572283"/>
                <a:satOff val="-4598"/>
                <a:lumOff val="-358"/>
                <a:alphaOff val="0"/>
              </a:schemeClr>
            </a:lnRef>
            <a:fillRef idx="1">
              <a:schemeClr val="accent3">
                <a:tint val="40000"/>
                <a:alpha val="90000"/>
                <a:hueOff val="3572283"/>
                <a:satOff val="-4598"/>
                <a:lumOff val="-358"/>
                <a:alphaOff val="0"/>
              </a:schemeClr>
            </a:fillRef>
            <a:effectRef idx="2">
              <a:schemeClr val="accent3">
                <a:tint val="40000"/>
                <a:alpha val="90000"/>
                <a:hueOff val="3572283"/>
                <a:satOff val="-4598"/>
                <a:lumOff val="-358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ight Arrow 4"/>
            <p:cNvSpPr/>
            <p:nvPr/>
          </p:nvSpPr>
          <p:spPr>
            <a:xfrm>
              <a:off x="1087634" y="1531418"/>
              <a:ext cx="6724971" cy="936640"/>
            </a:xfrm>
            <a:prstGeom prst="rect">
              <a:avLst/>
            </a:prstGeom>
            <a:sp3d z="-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t" anchorCtr="0">
              <a:noAutofit/>
            </a:bodyPr>
            <a:lstStyle/>
            <a:p>
              <a:pPr marL="285750" lvl="1" indent="-285750" algn="l" defTabSz="1600200">
                <a:lnSpc>
                  <a:spcPct val="15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Hypsochromic Shift (Blue Shift)</a:t>
              </a:r>
              <a:endParaRPr lang="en-US" sz="36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" name="Group 9"/>
          <p:cNvGrpSpPr/>
          <p:nvPr/>
        </p:nvGrpSpPr>
        <p:grpSpPr>
          <a:xfrm>
            <a:off x="827584" y="91916"/>
            <a:ext cx="980137" cy="1248852"/>
            <a:chOff x="107497" y="1375312"/>
            <a:chExt cx="980137" cy="1248852"/>
          </a:xfrm>
          <a:scene3d>
            <a:camera prst="orthographicFront"/>
            <a:lightRig rig="flat" dir="t"/>
          </a:scene3d>
        </p:grpSpPr>
        <p:sp>
          <p:nvSpPr>
            <p:cNvPr id="11" name="Rounded Rectangle 10"/>
            <p:cNvSpPr/>
            <p:nvPr/>
          </p:nvSpPr>
          <p:spPr>
            <a:xfrm>
              <a:off x="107497" y="1375312"/>
              <a:ext cx="980137" cy="1248852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3750088"/>
                <a:satOff val="-5627"/>
                <a:lumOff val="-915"/>
                <a:alphaOff val="0"/>
              </a:schemeClr>
            </a:fillRef>
            <a:effectRef idx="2">
              <a:schemeClr val="accent3">
                <a:hueOff val="3750088"/>
                <a:satOff val="-5627"/>
                <a:lumOff val="-91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ounded Rectangle 6"/>
            <p:cNvSpPr/>
            <p:nvPr/>
          </p:nvSpPr>
          <p:spPr>
            <a:xfrm>
              <a:off x="155343" y="1423158"/>
              <a:ext cx="884445" cy="115316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400" kern="1200" dirty="0" smtClean="0"/>
                <a:t>2</a:t>
              </a:r>
              <a:endParaRPr lang="en-US" sz="4400" kern="1200" dirty="0"/>
            </a:p>
          </p:txBody>
        </p:sp>
      </p:grpSp>
      <p:graphicFrame>
        <p:nvGraphicFramePr>
          <p:cNvPr id="131074" name="Object 2"/>
          <p:cNvGraphicFramePr>
            <a:graphicFrameLocks noChangeAspect="1"/>
          </p:cNvGraphicFramePr>
          <p:nvPr/>
        </p:nvGraphicFramePr>
        <p:xfrm>
          <a:off x="2411760" y="3140968"/>
          <a:ext cx="5227743" cy="18393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077" name="ChemSketch" r:id="rId5" imgW="2215800" imgH="990720" progId="">
                  <p:embed/>
                </p:oleObj>
              </mc:Choice>
              <mc:Fallback>
                <p:oleObj name="ChemSketch" r:id="rId5" imgW="2215800" imgH="99072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0" y="3140968"/>
                        <a:ext cx="5227743" cy="183939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611560" y="1412776"/>
            <a:ext cx="8382000" cy="5357826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lvl="0" indent="-342900" algn="just">
              <a:buFont typeface="Arial" pitchFamily="34" charset="0"/>
              <a:buChar char="•"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/>
              </a:rPr>
              <a:t>When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/>
              </a:rPr>
              <a:t> absorption intensity (</a:t>
            </a:r>
            <a:r>
              <a:rPr kumimoji="0" lang="el-G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cs typeface="Times New Roman"/>
              </a:rPr>
              <a:t>ε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/>
              </a:rPr>
              <a:t>) of a compound is increased, it is known as hyperchromic shift.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Times New Roman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200" dirty="0" smtClean="0">
              <a:ea typeface="+mn-ea"/>
              <a:cs typeface="Times New Roman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r>
              <a:rPr lang="en-US" sz="3200" dirty="0" smtClean="0">
                <a:ea typeface="+mn-ea"/>
                <a:cs typeface="Times New Roman"/>
              </a:rPr>
              <a:t>If auxochrome introduces to the compound, the intensity of absorption increases.</a:t>
            </a:r>
          </a:p>
          <a:p>
            <a:pPr marL="342900" lvl="0" indent="-342900" algn="just">
              <a:buFont typeface="Arial" pitchFamily="34" charset="0"/>
              <a:buChar char="•"/>
            </a:pPr>
            <a:endParaRPr lang="en-US" sz="3200" dirty="0" smtClean="0">
              <a:cs typeface="Times New Roman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endParaRPr lang="en-US" sz="3200" dirty="0" smtClean="0">
              <a:cs typeface="Times New Roman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endParaRPr lang="en-US" sz="3200" dirty="0" smtClean="0">
              <a:cs typeface="Times New Roman"/>
            </a:endParaRPr>
          </a:p>
          <a:p>
            <a:pPr marL="1714500" lvl="3" indent="-342900" algn="just"/>
            <a:r>
              <a:rPr lang="en-US" sz="3200" dirty="0" smtClean="0">
                <a:cs typeface="Times New Roman"/>
              </a:rPr>
              <a:t>Pyridine			2-methyl pyridine</a:t>
            </a:r>
          </a:p>
          <a:p>
            <a:pPr marL="1089025" lvl="3" indent="-342900" algn="just"/>
            <a:r>
              <a:rPr lang="el-GR" sz="3200" dirty="0" smtClean="0">
                <a:cs typeface="Times New Roman"/>
              </a:rPr>
              <a:t>λ</a:t>
            </a:r>
            <a:r>
              <a:rPr lang="en-US" sz="3200" baseline="-25000" dirty="0" smtClean="0">
                <a:cs typeface="Times New Roman"/>
              </a:rPr>
              <a:t>max</a:t>
            </a:r>
            <a:r>
              <a:rPr lang="en-US" sz="3200" dirty="0" smtClean="0">
                <a:cs typeface="Times New Roman"/>
              </a:rPr>
              <a:t> = 257 nm	   </a:t>
            </a:r>
            <a:r>
              <a:rPr lang="el-GR" sz="3200" dirty="0" smtClean="0">
                <a:cs typeface="Times New Roman"/>
              </a:rPr>
              <a:t> </a:t>
            </a:r>
            <a:r>
              <a:rPr lang="en-US" sz="3200" dirty="0" smtClean="0">
                <a:cs typeface="Times New Roman"/>
              </a:rPr>
              <a:t>	   </a:t>
            </a:r>
            <a:r>
              <a:rPr lang="el-GR" sz="3200" dirty="0" smtClean="0">
                <a:cs typeface="Times New Roman"/>
              </a:rPr>
              <a:t>λ</a:t>
            </a:r>
            <a:r>
              <a:rPr lang="en-US" sz="3200" baseline="-25000" dirty="0" smtClean="0">
                <a:cs typeface="Times New Roman"/>
              </a:rPr>
              <a:t>max</a:t>
            </a:r>
            <a:r>
              <a:rPr lang="en-US" sz="3200" dirty="0" smtClean="0">
                <a:cs typeface="Times New Roman"/>
              </a:rPr>
              <a:t> = 260 nm</a:t>
            </a:r>
          </a:p>
          <a:p>
            <a:pPr marL="1089025" lvl="3" indent="-342900" algn="just"/>
            <a:r>
              <a:rPr lang="en-US" sz="3200" dirty="0" smtClean="0">
                <a:cs typeface="Times New Roman"/>
              </a:rPr>
              <a:t>	ε = 2750			        ε = 3560 </a:t>
            </a:r>
            <a:endParaRPr lang="en-US" sz="3200" dirty="0" smtClean="0"/>
          </a:p>
          <a:p>
            <a:pPr marL="342900" lvl="0" indent="-342900" algn="just"/>
            <a:endParaRPr lang="en-US" sz="3200" dirty="0" smtClean="0">
              <a:cs typeface="Times New Roman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771197" y="116632"/>
            <a:ext cx="7193291" cy="1248852"/>
            <a:chOff x="1087634" y="2749050"/>
            <a:chExt cx="7193291" cy="1248852"/>
          </a:xfrm>
          <a:scene3d>
            <a:camera prst="orthographicFront"/>
            <a:lightRig rig="flat" dir="t"/>
          </a:scene3d>
        </p:grpSpPr>
        <p:sp>
          <p:nvSpPr>
            <p:cNvPr id="17" name="Right Arrow 16"/>
            <p:cNvSpPr/>
            <p:nvPr/>
          </p:nvSpPr>
          <p:spPr>
            <a:xfrm>
              <a:off x="1087634" y="2749050"/>
              <a:ext cx="7193291" cy="1248852"/>
            </a:xfrm>
            <a:prstGeom prst="rightArrow">
              <a:avLst>
                <a:gd name="adj1" fmla="val 75000"/>
                <a:gd name="adj2" fmla="val 50000"/>
              </a:avLst>
            </a:prstGeom>
            <a:sp3d z="-190500" extrusionH="12700" prstMaterial="plastic">
              <a:bevelT w="50800" h="50800"/>
            </a:sp3d>
          </p:spPr>
          <p:style>
            <a:lnRef idx="1">
              <a:schemeClr val="accent3">
                <a:tint val="40000"/>
                <a:alpha val="90000"/>
                <a:hueOff val="7144567"/>
                <a:satOff val="-9195"/>
                <a:lumOff val="-717"/>
                <a:alphaOff val="0"/>
              </a:schemeClr>
            </a:lnRef>
            <a:fillRef idx="1">
              <a:schemeClr val="accent3">
                <a:tint val="40000"/>
                <a:alpha val="90000"/>
                <a:hueOff val="7144567"/>
                <a:satOff val="-9195"/>
                <a:lumOff val="-717"/>
                <a:alphaOff val="0"/>
              </a:schemeClr>
            </a:fillRef>
            <a:effectRef idx="2">
              <a:schemeClr val="accent3">
                <a:tint val="40000"/>
                <a:alpha val="90000"/>
                <a:hueOff val="7144567"/>
                <a:satOff val="-9195"/>
                <a:lumOff val="-717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ight Arrow 4"/>
            <p:cNvSpPr/>
            <p:nvPr/>
          </p:nvSpPr>
          <p:spPr>
            <a:xfrm>
              <a:off x="1087634" y="2905156"/>
              <a:ext cx="6724971" cy="936640"/>
            </a:xfrm>
            <a:prstGeom prst="rect">
              <a:avLst/>
            </a:prstGeom>
            <a:sp3d z="-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t" anchorCtr="0">
              <a:noAutofit/>
            </a:bodyPr>
            <a:lstStyle/>
            <a:p>
              <a:pPr marL="285750" lvl="1" indent="-285750" algn="l" defTabSz="1600200">
                <a:lnSpc>
                  <a:spcPct val="15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Hyperchromic Effect</a:t>
              </a:r>
              <a:endParaRPr lang="en-US" sz="36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791060" y="116632"/>
            <a:ext cx="980137" cy="1248852"/>
            <a:chOff x="107497" y="2749050"/>
            <a:chExt cx="980137" cy="1248852"/>
          </a:xfrm>
          <a:scene3d>
            <a:camera prst="orthographicFront"/>
            <a:lightRig rig="flat" dir="t"/>
          </a:scene3d>
        </p:grpSpPr>
        <p:sp>
          <p:nvSpPr>
            <p:cNvPr id="11" name="Rounded Rectangle 10"/>
            <p:cNvSpPr/>
            <p:nvPr/>
          </p:nvSpPr>
          <p:spPr>
            <a:xfrm>
              <a:off x="107497" y="2749050"/>
              <a:ext cx="980137" cy="1248852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7500176"/>
                <a:satOff val="-11253"/>
                <a:lumOff val="-1830"/>
                <a:alphaOff val="0"/>
              </a:schemeClr>
            </a:fillRef>
            <a:effectRef idx="2">
              <a:schemeClr val="accent3">
                <a:hueOff val="7500176"/>
                <a:satOff val="-11253"/>
                <a:lumOff val="-183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ounded Rectangle 6"/>
            <p:cNvSpPr/>
            <p:nvPr/>
          </p:nvSpPr>
          <p:spPr>
            <a:xfrm>
              <a:off x="155343" y="2796896"/>
              <a:ext cx="884445" cy="115316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400" kern="1200" dirty="0" smtClean="0"/>
                <a:t>3</a:t>
              </a:r>
              <a:endParaRPr lang="en-US" sz="4400" kern="1200" dirty="0"/>
            </a:p>
          </p:txBody>
        </p:sp>
      </p:grpSp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2051720" y="3789040"/>
          <a:ext cx="6073204" cy="15435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25" name="ChemSketch" r:id="rId5" imgW="2673000" imgH="679680" progId="">
                  <p:embed/>
                </p:oleObj>
              </mc:Choice>
              <mc:Fallback>
                <p:oleObj name="ChemSketch" r:id="rId5" imgW="2673000" imgH="67968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720" y="3789040"/>
                        <a:ext cx="6073204" cy="154354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611560" y="1412776"/>
            <a:ext cx="8382000" cy="5357826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lvl="0" indent="-342900" algn="just">
              <a:buFont typeface="Arial" pitchFamily="34" charset="0"/>
              <a:buChar char="•"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/>
              </a:rPr>
              <a:t>When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/>
              </a:rPr>
              <a:t> absorption intensity (</a:t>
            </a:r>
            <a:r>
              <a:rPr kumimoji="0" lang="el-GR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cs typeface="Times New Roman"/>
              </a:rPr>
              <a:t>ε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cs typeface="Times New Roman"/>
              </a:rPr>
              <a:t>) of a compound is decreased, it is known as hypochromic shift.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Times New Roman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3200" dirty="0" smtClean="0">
              <a:ea typeface="+mn-ea"/>
              <a:cs typeface="Times New Roman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endParaRPr lang="en-US" sz="3200" dirty="0" smtClean="0">
              <a:cs typeface="Times New Roman"/>
            </a:endParaRPr>
          </a:p>
          <a:p>
            <a:pPr marL="342900" lvl="0" indent="-342900" algn="just">
              <a:buFont typeface="Arial" pitchFamily="34" charset="0"/>
              <a:buChar char="•"/>
            </a:pPr>
            <a:endParaRPr lang="en-US" sz="3200" dirty="0" smtClean="0">
              <a:cs typeface="Times New Roman"/>
            </a:endParaRPr>
          </a:p>
          <a:p>
            <a:pPr marL="1714500" lvl="3" indent="-342900" algn="just"/>
            <a:endParaRPr lang="en-US" sz="3200" dirty="0" smtClean="0">
              <a:cs typeface="Times New Roman"/>
            </a:endParaRPr>
          </a:p>
          <a:p>
            <a:pPr marL="1162050" lvl="3" indent="-342900" algn="just"/>
            <a:r>
              <a:rPr lang="en-US" sz="3200" dirty="0" smtClean="0">
                <a:cs typeface="Times New Roman"/>
              </a:rPr>
              <a:t>Naphthalene	       2-methyl naphthalene</a:t>
            </a:r>
          </a:p>
          <a:p>
            <a:pPr marL="1089025" lvl="3" indent="-342900" algn="just"/>
            <a:r>
              <a:rPr lang="en-US" sz="3200" dirty="0" smtClean="0">
                <a:cs typeface="Times New Roman"/>
              </a:rPr>
              <a:t>	ε = 19000			        ε = 10250 </a:t>
            </a:r>
            <a:endParaRPr lang="en-US" sz="3200" dirty="0" smtClean="0"/>
          </a:p>
          <a:p>
            <a:pPr marL="342900" lvl="0" indent="-342900" algn="just"/>
            <a:endParaRPr lang="en-US" sz="3200" dirty="0" smtClean="0">
              <a:cs typeface="Times New Roman"/>
            </a:endParaRP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/>
        </p:nvGraphicFramePr>
        <p:xfrm>
          <a:off x="1463303" y="2781300"/>
          <a:ext cx="7069137" cy="154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49" name="ChemSketch" r:id="rId5" imgW="3111840" imgH="679680" progId="">
                  <p:embed/>
                </p:oleObj>
              </mc:Choice>
              <mc:Fallback>
                <p:oleObj name="ChemSketch" r:id="rId5" imgW="3111840" imgH="67968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3303" y="2781300"/>
                        <a:ext cx="7069137" cy="1543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1771197" y="116632"/>
            <a:ext cx="7193291" cy="1248852"/>
            <a:chOff x="1087634" y="4122788"/>
            <a:chExt cx="7193291" cy="1248852"/>
          </a:xfrm>
          <a:scene3d>
            <a:camera prst="orthographicFront"/>
            <a:lightRig rig="flat" dir="t"/>
          </a:scene3d>
        </p:grpSpPr>
        <p:sp>
          <p:nvSpPr>
            <p:cNvPr id="16" name="Right Arrow 15"/>
            <p:cNvSpPr/>
            <p:nvPr/>
          </p:nvSpPr>
          <p:spPr>
            <a:xfrm>
              <a:off x="1087634" y="4122788"/>
              <a:ext cx="7193291" cy="1248852"/>
            </a:xfrm>
            <a:prstGeom prst="rightArrow">
              <a:avLst>
                <a:gd name="adj1" fmla="val 75000"/>
                <a:gd name="adj2" fmla="val 50000"/>
              </a:avLst>
            </a:prstGeom>
            <a:sp3d z="-190500" extrusionH="12700" prstMaterial="plastic">
              <a:bevelT w="50800" h="50800"/>
            </a:sp3d>
          </p:spPr>
          <p:style>
            <a:lnRef idx="1">
              <a:schemeClr val="accent3">
                <a:tint val="40000"/>
                <a:alpha val="90000"/>
                <a:hueOff val="10716850"/>
                <a:satOff val="-13793"/>
                <a:lumOff val="-1075"/>
                <a:alphaOff val="0"/>
              </a:schemeClr>
            </a:lnRef>
            <a:fillRef idx="1">
              <a:schemeClr val="accent3">
                <a:tint val="40000"/>
                <a:alpha val="90000"/>
                <a:hueOff val="10716850"/>
                <a:satOff val="-13793"/>
                <a:lumOff val="-1075"/>
                <a:alphaOff val="0"/>
              </a:schemeClr>
            </a:fillRef>
            <a:effectRef idx="2">
              <a:schemeClr val="accent3">
                <a:tint val="40000"/>
                <a:alpha val="90000"/>
                <a:hueOff val="10716850"/>
                <a:satOff val="-13793"/>
                <a:lumOff val="-1075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Right Arrow 4"/>
            <p:cNvSpPr/>
            <p:nvPr/>
          </p:nvSpPr>
          <p:spPr>
            <a:xfrm>
              <a:off x="1087634" y="4278894"/>
              <a:ext cx="6724971" cy="936640"/>
            </a:xfrm>
            <a:prstGeom prst="rect">
              <a:avLst/>
            </a:prstGeom>
            <a:sp3d z="-1905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860" tIns="22860" rIns="22860" bIns="22860" numCol="1" spcCol="1270" anchor="t" anchorCtr="0">
              <a:noAutofit/>
            </a:bodyPr>
            <a:lstStyle/>
            <a:p>
              <a:pPr marL="285750" lvl="1" indent="-285750" algn="l" defTabSz="1600200">
                <a:lnSpc>
                  <a:spcPct val="15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36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/>
                  <a:cs typeface="Times New Roman"/>
                </a:rPr>
                <a:t>Hypochromic Effect</a:t>
              </a:r>
              <a:endParaRPr lang="en-US" sz="36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791060" y="116632"/>
            <a:ext cx="980137" cy="1248852"/>
            <a:chOff x="107497" y="4122788"/>
            <a:chExt cx="980137" cy="1248852"/>
          </a:xfrm>
          <a:scene3d>
            <a:camera prst="orthographicFront"/>
            <a:lightRig rig="flat" dir="t"/>
          </a:scene3d>
        </p:grpSpPr>
        <p:sp>
          <p:nvSpPr>
            <p:cNvPr id="14" name="Rounded Rectangle 13"/>
            <p:cNvSpPr/>
            <p:nvPr/>
          </p:nvSpPr>
          <p:spPr>
            <a:xfrm>
              <a:off x="107497" y="4122788"/>
              <a:ext cx="980137" cy="1248852"/>
            </a:xfrm>
            <a:prstGeom prst="round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11250264"/>
                <a:satOff val="-16880"/>
                <a:lumOff val="-2745"/>
                <a:alphaOff val="0"/>
              </a:schemeClr>
            </a:fillRef>
            <a:effectRef idx="2">
              <a:schemeClr val="accent3">
                <a:hueOff val="11250264"/>
                <a:satOff val="-16880"/>
                <a:lumOff val="-274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ounded Rectangle 6"/>
            <p:cNvSpPr/>
            <p:nvPr/>
          </p:nvSpPr>
          <p:spPr>
            <a:xfrm>
              <a:off x="155343" y="4170634"/>
              <a:ext cx="884445" cy="115316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36220" tIns="118110" rIns="236220" bIns="118110" numCol="1" spcCol="1270" anchor="ctr" anchorCtr="0">
              <a:noAutofit/>
            </a:bodyPr>
            <a:lstStyle/>
            <a:p>
              <a:pPr lvl="0" algn="ctr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6200" kern="1200" dirty="0" smtClean="0"/>
                <a:t>4</a:t>
              </a:r>
              <a:endParaRPr lang="en-US" sz="6200" kern="1200" dirty="0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714" name="Line 2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>
            <a:off x="1249363" y="5799138"/>
            <a:ext cx="7208837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627715" name="Line 3"/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 flipH="1" flipV="1">
            <a:off x="1242989" y="1484784"/>
            <a:ext cx="16642" cy="4338993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22532" name="Text Box 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447800" y="6294686"/>
            <a:ext cx="6781800" cy="51869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normAutofit/>
          </a:bodyPr>
          <a:lstStyle/>
          <a:p>
            <a:pPr algn="ctr"/>
            <a:r>
              <a:rPr lang="en-US" sz="2400" dirty="0" smtClean="0"/>
              <a:t>Wavelength ( </a:t>
            </a:r>
            <a:r>
              <a:rPr lang="el-GR" sz="2400" dirty="0" smtClean="0"/>
              <a:t>λ</a:t>
            </a:r>
            <a:r>
              <a:rPr lang="en-US" sz="2400" dirty="0" smtClean="0"/>
              <a:t> )</a:t>
            </a:r>
            <a:endParaRPr lang="en-US" sz="1600" dirty="0">
              <a:effectLst/>
            </a:endParaRPr>
          </a:p>
        </p:txBody>
      </p:sp>
      <p:sp>
        <p:nvSpPr>
          <p:cNvPr id="22533" name="Text Box 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 rot="-5400000">
            <a:off x="-908003" y="3759802"/>
            <a:ext cx="3709340" cy="36933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/>
            <a:r>
              <a:rPr lang="en-US" sz="2400" dirty="0" smtClean="0">
                <a:effectLst/>
              </a:rPr>
              <a:t>Absorbance ( A )</a:t>
            </a:r>
            <a:endParaRPr lang="en-US" sz="2400" dirty="0">
              <a:effectLst/>
            </a:endParaRPr>
          </a:p>
        </p:txBody>
      </p:sp>
      <p:sp>
        <p:nvSpPr>
          <p:cNvPr id="627728" name="Rectangle 16"/>
          <p:cNvSpPr>
            <a:spLocks noGrp="1" noChangeArrowheads="1"/>
          </p:cNvSpPr>
          <p:nvPr>
            <p:ph type="title"/>
            <p:custDataLst>
              <p:tags r:id="rId6"/>
            </p:custDataLst>
          </p:nvPr>
        </p:nvSpPr>
        <p:spPr>
          <a:xfrm>
            <a:off x="841248" y="-90264"/>
            <a:ext cx="8077200" cy="1143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Shifts and Effects</a:t>
            </a:r>
          </a:p>
        </p:txBody>
      </p:sp>
      <p:sp>
        <p:nvSpPr>
          <p:cNvPr id="16" name="Freeform 15"/>
          <p:cNvSpPr/>
          <p:nvPr/>
        </p:nvSpPr>
        <p:spPr>
          <a:xfrm>
            <a:off x="2483768" y="3068960"/>
            <a:ext cx="4824536" cy="2391018"/>
          </a:xfrm>
          <a:custGeom>
            <a:avLst/>
            <a:gdLst>
              <a:gd name="connsiteX0" fmla="*/ 0 w 3729790"/>
              <a:gd name="connsiteY0" fmla="*/ 1688431 h 1688431"/>
              <a:gd name="connsiteX1" fmla="*/ 1925053 w 3729790"/>
              <a:gd name="connsiteY1" fmla="*/ 4010 h 1688431"/>
              <a:gd name="connsiteX2" fmla="*/ 3729790 w 3729790"/>
              <a:gd name="connsiteY2" fmla="*/ 1664368 h 1688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9790" h="1688431">
                <a:moveTo>
                  <a:pt x="0" y="1688431"/>
                </a:moveTo>
                <a:cubicBezTo>
                  <a:pt x="651710" y="848225"/>
                  <a:pt x="1303421" y="8020"/>
                  <a:pt x="1925053" y="4010"/>
                </a:cubicBezTo>
                <a:cubicBezTo>
                  <a:pt x="2546685" y="0"/>
                  <a:pt x="3324727" y="1359568"/>
                  <a:pt x="3729790" y="1664368"/>
                </a:cubicBez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4932040" y="1628800"/>
            <a:ext cx="0" cy="3168352"/>
          </a:xfrm>
          <a:prstGeom prst="straightConnector1">
            <a:avLst/>
          </a:prstGeom>
          <a:ln w="57150"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6" idx="1"/>
          </p:cNvCxnSpPr>
          <p:nvPr/>
        </p:nvCxnSpPr>
        <p:spPr>
          <a:xfrm flipH="1" flipV="1">
            <a:off x="2555776" y="3068960"/>
            <a:ext cx="2418075" cy="5679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6" idx="1"/>
          </p:cNvCxnSpPr>
          <p:nvPr/>
        </p:nvCxnSpPr>
        <p:spPr>
          <a:xfrm flipV="1">
            <a:off x="4973851" y="3068960"/>
            <a:ext cx="2190437" cy="5679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419872" y="1124744"/>
            <a:ext cx="29516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Hyperchromic shift</a:t>
            </a:r>
            <a:endParaRPr lang="en-IN" sz="2800" dirty="0"/>
          </a:p>
        </p:txBody>
      </p:sp>
      <p:sp>
        <p:nvSpPr>
          <p:cNvPr id="30" name="TextBox 29"/>
          <p:cNvSpPr txBox="1"/>
          <p:nvPr/>
        </p:nvSpPr>
        <p:spPr>
          <a:xfrm>
            <a:off x="3564574" y="4705980"/>
            <a:ext cx="29516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Hypochromic shift</a:t>
            </a:r>
            <a:endParaRPr lang="en-IN" sz="2800" dirty="0"/>
          </a:p>
        </p:txBody>
      </p:sp>
      <p:sp>
        <p:nvSpPr>
          <p:cNvPr id="31" name="TextBox 30"/>
          <p:cNvSpPr txBox="1"/>
          <p:nvPr/>
        </p:nvSpPr>
        <p:spPr>
          <a:xfrm>
            <a:off x="7130509" y="2546901"/>
            <a:ext cx="82586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Red</a:t>
            </a:r>
          </a:p>
          <a:p>
            <a:r>
              <a:rPr lang="en-US" sz="2800" dirty="0" smtClean="0"/>
              <a:t>shift</a:t>
            </a:r>
            <a:endParaRPr lang="en-IN" sz="2800" dirty="0"/>
          </a:p>
        </p:txBody>
      </p:sp>
      <p:sp>
        <p:nvSpPr>
          <p:cNvPr id="32" name="TextBox 31"/>
          <p:cNvSpPr txBox="1"/>
          <p:nvPr/>
        </p:nvSpPr>
        <p:spPr>
          <a:xfrm>
            <a:off x="1729909" y="2564904"/>
            <a:ext cx="82586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Blue</a:t>
            </a:r>
          </a:p>
          <a:p>
            <a:r>
              <a:rPr lang="en-US" sz="2800" dirty="0" smtClean="0"/>
              <a:t>shift</a:t>
            </a:r>
            <a:endParaRPr lang="en-IN" sz="2800" dirty="0"/>
          </a:p>
        </p:txBody>
      </p:sp>
      <p:cxnSp>
        <p:nvCxnSpPr>
          <p:cNvPr id="34" name="Straight Connector 33"/>
          <p:cNvCxnSpPr/>
          <p:nvPr/>
        </p:nvCxnSpPr>
        <p:spPr>
          <a:xfrm flipH="1">
            <a:off x="4932040" y="3074639"/>
            <a:ext cx="41811" cy="2730625"/>
          </a:xfrm>
          <a:prstGeom prst="line">
            <a:avLst/>
          </a:prstGeom>
          <a:ln>
            <a:prstDash val="dash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5" name="Text Box 4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403648" y="5805264"/>
            <a:ext cx="6781800" cy="51869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>
            <a:normAutofit/>
          </a:bodyPr>
          <a:lstStyle/>
          <a:p>
            <a:pPr algn="ctr"/>
            <a:r>
              <a:rPr lang="en-US" sz="2400" dirty="0" smtClean="0"/>
              <a:t>    </a:t>
            </a:r>
            <a:r>
              <a:rPr lang="el-GR" sz="2400" dirty="0" smtClean="0"/>
              <a:t>λ</a:t>
            </a:r>
            <a:r>
              <a:rPr lang="en-US" sz="2400" baseline="-25000" dirty="0" smtClean="0"/>
              <a:t>max</a:t>
            </a:r>
            <a:endParaRPr lang="en-US" sz="1600" baseline="-25000" dirty="0">
              <a:effectLst/>
            </a:endParaRP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277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7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27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27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277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27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627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27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9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7714" grpId="0" animBg="1"/>
      <p:bldP spid="627715" grpId="0" animBg="1"/>
      <p:bldP spid="22532" grpId="0"/>
      <p:bldP spid="22533" grpId="0"/>
      <p:bldP spid="16" grpId="0" animBg="1"/>
      <p:bldP spid="29" grpId="0"/>
      <p:bldP spid="30" grpId="0"/>
      <p:bldP spid="31" grpId="0"/>
      <p:bldP spid="32" grpId="0"/>
      <p:bldP spid="3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4572000" y="1607840"/>
            <a:ext cx="4343400" cy="268525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 smtClean="0"/>
              <a:t>Applications of </a:t>
            </a:r>
            <a:br>
              <a:rPr lang="en-US" dirty="0" smtClean="0"/>
            </a:br>
            <a:r>
              <a:rPr lang="en-US" dirty="0" smtClean="0"/>
              <a:t>UV / Visible</a:t>
            </a:r>
            <a:br>
              <a:rPr lang="en-US" dirty="0" smtClean="0"/>
            </a:br>
            <a:r>
              <a:rPr lang="en-US" dirty="0" smtClean="0"/>
              <a:t>Spectroscopy</a:t>
            </a:r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304800"/>
            <a:ext cx="4267200" cy="1143000"/>
          </a:xfrm>
        </p:spPr>
        <p:txBody>
          <a:bodyPr/>
          <a:lstStyle/>
          <a:p>
            <a:r>
              <a:rPr lang="en-US" dirty="0" smtClean="0"/>
              <a:t>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838200" y="1524000"/>
            <a:ext cx="7982272" cy="4929336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Qualitative &amp; Quantitative Analysis:</a:t>
            </a:r>
          </a:p>
          <a:p>
            <a:pPr lvl="1" algn="just"/>
            <a:r>
              <a:rPr lang="en-US" dirty="0" smtClean="0"/>
              <a:t>It is used for characterizing aromatic compounds and conjugated olefins.</a:t>
            </a:r>
          </a:p>
          <a:p>
            <a:pPr lvl="1" algn="just"/>
            <a:r>
              <a:rPr lang="en-US" dirty="0" smtClean="0"/>
              <a:t>It can be used to find out molar concentration of the solute under study.</a:t>
            </a:r>
          </a:p>
          <a:p>
            <a:r>
              <a:rPr lang="en-US" dirty="0" smtClean="0"/>
              <a:t>Detection of impurities:</a:t>
            </a:r>
          </a:p>
          <a:p>
            <a:pPr lvl="1" algn="just"/>
            <a:r>
              <a:rPr lang="en-US" dirty="0" smtClean="0"/>
              <a:t>It is one of the important method to detect impurities in organic solvents.</a:t>
            </a:r>
          </a:p>
          <a:p>
            <a:r>
              <a:rPr lang="en-US" dirty="0" smtClean="0"/>
              <a:t>Detection of isomers are possible.</a:t>
            </a:r>
          </a:p>
          <a:p>
            <a:pPr algn="just"/>
            <a:r>
              <a:rPr lang="en-US" dirty="0" smtClean="0"/>
              <a:t>Determination of molecular weight using Beer’s law. </a:t>
            </a:r>
          </a:p>
        </p:txBody>
      </p:sp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4572000" y="1607840"/>
            <a:ext cx="4343400" cy="268525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6600" dirty="0" smtClean="0"/>
              <a:t>References</a:t>
            </a:r>
            <a:endParaRPr lang="en-US" dirty="0" smtClean="0"/>
          </a:p>
        </p:txBody>
      </p:sp>
    </p:spTree>
    <p:custDataLst>
      <p:tags r:id="rId1"/>
    </p:custData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smtClean="0"/>
              <a:t>Reference Books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762000" y="1596413"/>
            <a:ext cx="8077200" cy="4928931"/>
          </a:xfrm>
        </p:spPr>
        <p:txBody>
          <a:bodyPr>
            <a:normAutofit/>
          </a:bodyPr>
          <a:lstStyle/>
          <a:p>
            <a:r>
              <a:rPr lang="en-US" dirty="0" smtClean="0"/>
              <a:t>Introduction to Spectroscopy</a:t>
            </a:r>
          </a:p>
          <a:p>
            <a:pPr lvl="1"/>
            <a:r>
              <a:rPr lang="en-US" dirty="0" smtClean="0"/>
              <a:t>Donald A. Pavia</a:t>
            </a:r>
          </a:p>
          <a:p>
            <a:endParaRPr lang="en-US" dirty="0" smtClean="0"/>
          </a:p>
          <a:p>
            <a:r>
              <a:rPr lang="en-US" dirty="0" smtClean="0"/>
              <a:t>Elementary Organic Spectroscopy</a:t>
            </a:r>
          </a:p>
          <a:p>
            <a:pPr lvl="1"/>
            <a:r>
              <a:rPr lang="en-US" dirty="0" smtClean="0"/>
              <a:t>Y. R. Sharma</a:t>
            </a:r>
          </a:p>
          <a:p>
            <a:endParaRPr lang="en-US" dirty="0" smtClean="0"/>
          </a:p>
          <a:p>
            <a:r>
              <a:rPr lang="en-US" dirty="0" smtClean="0"/>
              <a:t>Physical Chemistry</a:t>
            </a:r>
          </a:p>
          <a:p>
            <a:pPr lvl="1"/>
            <a:r>
              <a:rPr lang="en-US" dirty="0" err="1" smtClean="0"/>
              <a:t>Puri</a:t>
            </a:r>
            <a:r>
              <a:rPr lang="en-US" dirty="0" smtClean="0"/>
              <a:t>, Sharma &amp; </a:t>
            </a:r>
            <a:r>
              <a:rPr lang="en-US" dirty="0" err="1" smtClean="0"/>
              <a:t>Pathaniya</a:t>
            </a:r>
            <a:endParaRPr lang="en-US" dirty="0" smtClean="0"/>
          </a:p>
        </p:txBody>
      </p:sp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M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88640"/>
            <a:ext cx="8784976" cy="65527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4572000" y="1607840"/>
            <a:ext cx="4343400" cy="268525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6600" dirty="0" smtClean="0"/>
              <a:t>Thank you !</a:t>
            </a:r>
            <a:endParaRPr lang="en-US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60042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116632"/>
            <a:ext cx="8077200" cy="1143000"/>
          </a:xfrm>
        </p:spPr>
        <p:txBody>
          <a:bodyPr/>
          <a:lstStyle/>
          <a:p>
            <a:r>
              <a:rPr lang="en-US" dirty="0" smtClean="0"/>
              <a:t>Electromagnetic Radiation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83568" y="1340768"/>
            <a:ext cx="8305800" cy="5517232"/>
          </a:xfrm>
        </p:spPr>
        <p:txBody>
          <a:bodyPr>
            <a:normAutofit/>
          </a:bodyPr>
          <a:lstStyle/>
          <a:p>
            <a:pPr algn="just"/>
            <a:r>
              <a:rPr lang="en-US" sz="3200" dirty="0" smtClean="0"/>
              <a:t>Frequency (</a:t>
            </a:r>
            <a:r>
              <a:rPr lang="el-GR" sz="3200" dirty="0" smtClean="0"/>
              <a:t>ν</a:t>
            </a:r>
            <a:r>
              <a:rPr lang="en-US" sz="3200" dirty="0" smtClean="0"/>
              <a:t>):</a:t>
            </a:r>
          </a:p>
          <a:p>
            <a:pPr lvl="1" algn="just"/>
            <a:r>
              <a:rPr lang="en-US" sz="2800" dirty="0" smtClean="0"/>
              <a:t>It is defined as the number of times electrical field radiation oscillates in one second.</a:t>
            </a:r>
          </a:p>
          <a:p>
            <a:pPr lvl="1" algn="just"/>
            <a:r>
              <a:rPr lang="en-US" sz="2800" dirty="0" smtClean="0"/>
              <a:t>The unit for frequency is Hertz (Hz).</a:t>
            </a:r>
          </a:p>
          <a:p>
            <a:pPr lvl="1" algn="ctr">
              <a:buNone/>
            </a:pPr>
            <a:r>
              <a:rPr lang="en-US" sz="2800" dirty="0" smtClean="0"/>
              <a:t>1 Hz = 1 cycle per second</a:t>
            </a:r>
          </a:p>
          <a:p>
            <a:endParaRPr lang="en-US" sz="3200" dirty="0" smtClean="0"/>
          </a:p>
          <a:p>
            <a:pPr algn="just"/>
            <a:r>
              <a:rPr lang="en-US" sz="3200" dirty="0" smtClean="0"/>
              <a:t>Wavelength (</a:t>
            </a:r>
            <a:r>
              <a:rPr lang="el-GR" sz="3200" dirty="0" smtClean="0"/>
              <a:t>λ</a:t>
            </a:r>
            <a:r>
              <a:rPr lang="en-US" sz="3200" dirty="0" smtClean="0"/>
              <a:t>):</a:t>
            </a:r>
          </a:p>
          <a:p>
            <a:pPr lvl="1" algn="just"/>
            <a:r>
              <a:rPr lang="en-US" sz="2800" dirty="0" smtClean="0"/>
              <a:t>It is the distance between two nearest parts of the wave in the same phase i.e. distance between two nearest crest or troughs.</a:t>
            </a:r>
          </a:p>
        </p:txBody>
      </p:sp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116632"/>
            <a:ext cx="8077200" cy="1143000"/>
          </a:xfrm>
        </p:spPr>
        <p:txBody>
          <a:bodyPr/>
          <a:lstStyle/>
          <a:p>
            <a:r>
              <a:rPr lang="en-US" dirty="0" smtClean="0"/>
              <a:t>Electromagnetic Radiation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83568" y="3717032"/>
            <a:ext cx="8305800" cy="2924944"/>
          </a:xfrm>
        </p:spPr>
        <p:txBody>
          <a:bodyPr>
            <a:normAutofit/>
          </a:bodyPr>
          <a:lstStyle/>
          <a:p>
            <a:pPr algn="just"/>
            <a:r>
              <a:rPr lang="en-US" sz="3200" dirty="0" smtClean="0"/>
              <a:t>The relationship between wavelength &amp; frequency can be written as:</a:t>
            </a:r>
          </a:p>
          <a:p>
            <a:pPr algn="ctr">
              <a:buNone/>
            </a:pPr>
            <a:r>
              <a:rPr lang="en-US" sz="3200" dirty="0" smtClean="0"/>
              <a:t>c = </a:t>
            </a:r>
            <a:r>
              <a:rPr lang="el-GR" sz="3200" dirty="0" smtClean="0"/>
              <a:t>ν</a:t>
            </a:r>
            <a:r>
              <a:rPr lang="en-US" sz="3200" dirty="0" smtClean="0"/>
              <a:t> </a:t>
            </a:r>
            <a:r>
              <a:rPr lang="el-GR" sz="3200" dirty="0" smtClean="0"/>
              <a:t>λ</a:t>
            </a:r>
            <a:endParaRPr lang="en-US" sz="3200" dirty="0" smtClean="0"/>
          </a:p>
          <a:p>
            <a:pPr algn="just"/>
            <a:r>
              <a:rPr lang="en-US" sz="3200" dirty="0" smtClean="0"/>
              <a:t>As photon is subjected to energy, so</a:t>
            </a:r>
          </a:p>
          <a:p>
            <a:pPr algn="ctr">
              <a:buNone/>
            </a:pPr>
            <a:r>
              <a:rPr lang="en-US" sz="2800" dirty="0" smtClean="0"/>
              <a:t>E = h</a:t>
            </a:r>
            <a:r>
              <a:rPr lang="el-GR" dirty="0" smtClean="0"/>
              <a:t> ν</a:t>
            </a:r>
            <a:r>
              <a:rPr lang="en-US" sz="2800" dirty="0" smtClean="0"/>
              <a:t> = h c / </a:t>
            </a:r>
            <a:r>
              <a:rPr lang="el-GR" dirty="0" smtClean="0"/>
              <a:t>λ</a:t>
            </a:r>
            <a:endParaRPr lang="en-US" sz="2800" dirty="0" smtClean="0"/>
          </a:p>
        </p:txBody>
      </p:sp>
      <p:pic>
        <p:nvPicPr>
          <p:cNvPr id="5" name="Picture 4" descr="wave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03648" y="1124744"/>
            <a:ext cx="7128792" cy="23320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-27384"/>
            <a:ext cx="8077200" cy="1143000"/>
          </a:xfrm>
        </p:spPr>
        <p:txBody>
          <a:bodyPr/>
          <a:lstStyle/>
          <a:p>
            <a:r>
              <a:rPr lang="en-US" dirty="0" smtClean="0"/>
              <a:t>Electromagnetic Radiation</a:t>
            </a:r>
            <a:endParaRPr lang="en-US" dirty="0"/>
          </a:p>
        </p:txBody>
      </p:sp>
      <p:pic>
        <p:nvPicPr>
          <p:cNvPr id="7" name="Content Placeholder 6" descr="Spectrum.gif"/>
          <p:cNvPicPr>
            <a:picLocks noGrp="1" noChangeAspect="1"/>
          </p:cNvPicPr>
          <p:nvPr>
            <p:ph sz="half" idx="1"/>
          </p:nvPr>
        </p:nvPicPr>
        <p:blipFill>
          <a:blip r:embed="rId5" cstate="print"/>
          <a:stretch>
            <a:fillRect/>
          </a:stretch>
        </p:blipFill>
        <p:spPr>
          <a:xfrm>
            <a:off x="107504" y="2640250"/>
            <a:ext cx="9001000" cy="4101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683568" y="1196752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Electromagnetic radiations arrange according to decreasing frequency and increasing wavelength gives electromagnetic spectrum</a:t>
            </a:r>
            <a:endParaRPr lang="en-US" sz="2400" dirty="0"/>
          </a:p>
        </p:txBody>
      </p:sp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549842">
            <a:off x="1467937" y="-198554"/>
            <a:ext cx="6589529" cy="875109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1560" y="2780928"/>
            <a:ext cx="8136904" cy="2808312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endParaRPr lang="en-US" sz="3600" dirty="0" smtClean="0"/>
          </a:p>
          <a:p>
            <a:pPr marL="571500" indent="-571500">
              <a:buFont typeface="Arial" pitchFamily="34" charset="0"/>
              <a:buChar char="•"/>
            </a:pPr>
            <a:r>
              <a:rPr lang="en-US" sz="3600" dirty="0" smtClean="0"/>
              <a:t>UV radiation region extends from 10nm to 400nm 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en-US" sz="3600" dirty="0"/>
              <a:t>V</a:t>
            </a:r>
            <a:r>
              <a:rPr lang="en-US" sz="3600" dirty="0" smtClean="0"/>
              <a:t>isible region extends from 400nm to 800nm</a:t>
            </a:r>
            <a:endParaRPr lang="en-US" sz="3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I2DOt6RzRcU51QxdhNewL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gLLkbNYfJYmMS8cGCr6Zqx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vrdC8eV6YWWfpMhsRT8j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5rpkfSAY2XQl9CRvNvPMK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gLLkbNYfJYmMS8cGCr6Zqx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vrdC8eV6YWWfpMhsRT8j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5rpkfSAY2XQl9CRvNvPMK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gLLkbNYfJYmMS8cGCr6Zqx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vrdC8eV6YWWfpMhsRT8j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gLLkbNYfJYmMS8cGCr6Zqx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vrdC8eV6YWWfpMhsRT8j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gLLkbNYfJYmMS8cGCr6Zqx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vrdC8eV6YWWfpMhsRT8j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5rpkfSAY2XQl9CRvNvPMK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uhWvCQomImT50qU5y4Znw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Uq8QELArFIgadhH063fpq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pChuQ9mrn7ncHkUb4wJD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LAHFkz1Wny4DLE3ZEH9AS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pChuQ9mrn7ncHkUb4wJDg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LAHFkz1Wny4DLE3ZEH9AS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pChuQ9mrn7ncHkUb4wJDg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LAHFkz1Wny4DLE3ZEH9AS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nkrlxYPS4jAzciXk8ToAM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pChuQ9mrn7ncHkUb4wJDg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LAHFkz1Wny4DLE3ZEH9AS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pChuQ9mrn7ncHkUb4wJDg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LAHFkz1Wny4DLE3ZEH9AS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pChuQ9mrn7ncHkUb4wJDg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LAHFkz1Wny4DLE3ZEH9AS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etnMj4SFfqbVIhVK0Rf8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7wNinuYvMzfZ5U1vBqhNh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97Sh4Wf3q9VkhYZEnvozL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7YHL0AN4yxWP6rbpeJiil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8QIQoYhKAdhY0TAjVFglB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nsRxtYgFhsQbQR2acPMNW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iNleKja73hohXWjuz775t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8QIQoYhKAdhY0TAjVFglB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zdaKHeWyBnZyZ2cDqRSo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gLLkbNYfJYmMS8cGCr6Zqx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RMR96J2MVd0CGe2e5htjk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bORDfvhHahmpDFmvtYCcVK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ODdiYQyEGY8EmMcNZ3vZT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p3DFAl6DuE5xCL7XTKqog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zdaKHeWyBnZyZ2cDqRSoa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RMR96J2MVd0CGe2e5htjk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Unk8vjtC9q0JAXtyxsX2O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cuf4iZwLgLEPe9Eifdx3u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zParF19LzvJyR9qw266In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ezdaKHeWyBnZyZ2cDqRSo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vrdC8eV6YWWfpMhsRT8jq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RMR96J2MVd0CGe2e5htjk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5rpkfSAY2XQl9CRvNvPMK"/>
</p:tagLst>
</file>

<file path=ppt/theme/theme1.xml><?xml version="1.0" encoding="utf-8"?>
<a:theme xmlns:a="http://schemas.openxmlformats.org/drawingml/2006/main" name="Trai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Training</Template>
  <TotalTime>0</TotalTime>
  <Words>2738</Words>
  <Application>Microsoft Office PowerPoint</Application>
  <PresentationFormat>On-screen Show (4:3)</PresentationFormat>
  <Paragraphs>411</Paragraphs>
  <Slides>50</Slides>
  <Notes>50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50</vt:i4>
      </vt:variant>
    </vt:vector>
  </HeadingPairs>
  <TitlesOfParts>
    <vt:vector size="53" baseType="lpstr">
      <vt:lpstr>Training</vt:lpstr>
      <vt:lpstr>Equation</vt:lpstr>
      <vt:lpstr>ChemSketch</vt:lpstr>
      <vt:lpstr>UV / Visible Spectroscopy</vt:lpstr>
      <vt:lpstr>Spectroscopy</vt:lpstr>
      <vt:lpstr>PowerPoint Presentation</vt:lpstr>
      <vt:lpstr> </vt:lpstr>
      <vt:lpstr>PowerPoint Presentation</vt:lpstr>
      <vt:lpstr>Electromagnetic Radiation</vt:lpstr>
      <vt:lpstr>Electromagnetic Radiation</vt:lpstr>
      <vt:lpstr>Electromagnetic Radiation</vt:lpstr>
      <vt:lpstr>PowerPoint Presentation</vt:lpstr>
      <vt:lpstr>Visible Radiation</vt:lpstr>
      <vt:lpstr>PowerPoint Presentation</vt:lpstr>
      <vt:lpstr>Interaction of UV Visible Radiation with matter</vt:lpstr>
      <vt:lpstr>PowerPoint Presentation</vt:lpstr>
      <vt:lpstr>Lambert’s Law</vt:lpstr>
      <vt:lpstr>Lambert’s Law</vt:lpstr>
      <vt:lpstr>Lambert’s Law</vt:lpstr>
      <vt:lpstr>PowerPoint Presentation</vt:lpstr>
      <vt:lpstr>Beer’s Law</vt:lpstr>
      <vt:lpstr>Beer’s Law</vt:lpstr>
      <vt:lpstr>Beer’s Law</vt:lpstr>
      <vt:lpstr>Beer’s Law</vt:lpstr>
      <vt:lpstr>PowerPoint Presentation</vt:lpstr>
      <vt:lpstr>The possible electronic transitions can graphically shown as:</vt:lpstr>
      <vt:lpstr>The possible electronic transitions are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Chromophore</vt:lpstr>
      <vt:lpstr>Chromophore</vt:lpstr>
      <vt:lpstr>Chromophore</vt:lpstr>
      <vt:lpstr>Chromophore</vt:lpstr>
      <vt:lpstr>Auxochrome</vt:lpstr>
      <vt:lpstr>Auxochrome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Shifts and Effects</vt:lpstr>
      <vt:lpstr>Applications of  UV / Visible Spectroscopy</vt:lpstr>
      <vt:lpstr>Applications</vt:lpstr>
      <vt:lpstr>References</vt:lpstr>
      <vt:lpstr>Reference Books</vt:lpstr>
      <vt:lpstr>Thank you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Spectroscopy for FE</dc:title>
  <dc:creator/>
  <cp:lastModifiedBy/>
  <cp:revision>1</cp:revision>
  <dcterms:created xsi:type="dcterms:W3CDTF">2013-01-19T16:48:43Z</dcterms:created>
  <dcterms:modified xsi:type="dcterms:W3CDTF">2015-03-02T15:47:48Z</dcterms:modified>
</cp:coreProperties>
</file>