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269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190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146D5-8FCD-4CD2-A770-108B53495DAB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2B8C0-7BB7-46D1-93C1-6A9F88D1939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Laxima</a:t>
            </a:r>
            <a:r>
              <a:rPr lang="en-US" smtClean="0"/>
              <a:t>=Merry</a:t>
            </a:r>
          </a:p>
          <a:p>
            <a:r>
              <a:rPr lang="en-US" smtClean="0"/>
              <a:t>Smt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12/02/2020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  <p:sndAc>
      <p:stSnd>
        <p:snd r:embed="rId13" name="coin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ebmd.com/a-to-z-guides/rm-quiz-blood-basics" TargetMode="External"/><Relationship Id="rId3" Type="http://schemas.openxmlformats.org/officeDocument/2006/relationships/audio" Target="../media/audio1.wav"/><Relationship Id="rId7" Type="http://schemas.openxmlformats.org/officeDocument/2006/relationships/hyperlink" Target="https://www.webmd.com/oral-health/what-is-saliv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ebmd.com/skin-problems-and-treatments/picture-of-the-hair" TargetMode="External"/><Relationship Id="rId5" Type="http://schemas.openxmlformats.org/officeDocument/2006/relationships/hyperlink" Target="https://www.webmd.com/skin-problems-and-treatments/picture-of-the-skin" TargetMode="External"/><Relationship Id="rId4" Type="http://schemas.openxmlformats.org/officeDocument/2006/relationships/hyperlink" Target="https://www.webmd.com/oral-health/anatomy-of-the-mouth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2484120"/>
          <a:ext cx="914400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FF00"/>
                          </a:solidFill>
                          <a:latin typeface="Arial Black" pitchFamily="34" charset="0"/>
                        </a:rPr>
                        <a:t>Unit - iv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/>
                      </a:r>
                      <a:br>
                        <a:rPr lang="en-US" sz="2800" dirty="0" smtClean="0">
                          <a:latin typeface="Arial Black" pitchFamily="34" charset="0"/>
                        </a:rPr>
                      </a:br>
                      <a:r>
                        <a:rPr lang="en-US" sz="4000" dirty="0" smtClean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DNA Fingerprinting</a:t>
                      </a:r>
                      <a:endParaRPr lang="en-US" sz="4000" dirty="0">
                        <a:solidFill>
                          <a:srgbClr val="FFC00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457200"/>
          <a:ext cx="59436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943600"/>
              </a:tblGrid>
              <a:tr h="6197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DNA Fingerprinting</a:t>
                      </a:r>
                      <a:endParaRPr lang="en-US" sz="3200" dirty="0">
                        <a:solidFill>
                          <a:srgbClr val="00B0F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" y="1600200"/>
          <a:ext cx="8991600" cy="4617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991600"/>
              </a:tblGrid>
              <a:tr h="25755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18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DNA fingerprinting is a technique that shows the genetic makeup of living things. It is a method of finding the difference between the satellite DNA regions in the genome.”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18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sz="18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technique was discovered by British Geneticist,</a:t>
                      </a:r>
                      <a:r>
                        <a:rPr lang="en-US" sz="1800" b="1" i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Alee Jeffery</a:t>
                      </a:r>
                      <a:r>
                        <a:rPr lang="en-US" sz="1800" b="1" i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in 1984.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sz="1800" b="1" i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About 99% of base sequences is the same in the DNA of all Human being.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sz="1800" b="1" i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VNTR is the key of DNA Fingerprinting.</a:t>
                      </a:r>
                      <a:endParaRPr lang="en-US" sz="1800" b="1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1800" b="1" i="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DNA Fingerprint Test: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To get your DNA fingerprint, you would give a sample of cells from your body.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This can come from a swab inside your </a:t>
                      </a:r>
                      <a:r>
                        <a:rPr lang="en-US" sz="1800" b="0" i="0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mouth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from your </a:t>
                      </a:r>
                      <a:r>
                        <a:rPr lang="en-US" sz="1800" b="0" i="0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skin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the roots of your </a:t>
                      </a:r>
                      <a:r>
                        <a:rPr lang="en-US" sz="1800" b="0" i="0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hair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or your </a:t>
                      </a:r>
                      <a:r>
                        <a:rPr lang="en-US" sz="1800" b="0" i="0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saliva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sweat, Vaginal Swab or Vaginal Epithelial Cells, Semen.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800" b="0" i="0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Blood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is usually the easiest way. </a:t>
                      </a:r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304800"/>
          <a:ext cx="76962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96200"/>
              </a:tblGrid>
              <a:tr h="6197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Procedure for DNA Fingerprinting</a:t>
                      </a:r>
                      <a:endParaRPr lang="en-US" sz="3200" dirty="0">
                        <a:solidFill>
                          <a:srgbClr val="00B0F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" y="1066800"/>
          <a:ext cx="8991600" cy="5715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991600"/>
              </a:tblGrid>
              <a:tr h="571500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3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It has</a:t>
                      </a:r>
                      <a:r>
                        <a:rPr lang="en-US" sz="2300" b="1" i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following Steps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000" b="0" i="0" kern="1200" dirty="0" smtClean="0">
                        <a:solidFill>
                          <a:srgbClr val="7030A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276600" y="1219200"/>
            <a:ext cx="3581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DNA Extract from the sample using Proteinase K and Dithiothritol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410200" y="2286000"/>
            <a:ext cx="3581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DNA is digested with Suitable Restriction Enzyme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10200" y="3429000"/>
            <a:ext cx="3581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fragments are separated by agarose gel electrophoresis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410200" y="4648200"/>
            <a:ext cx="3581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separated fragments are transferred to a nylon membrane by southern Blotting technique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0" y="5562600"/>
            <a:ext cx="3581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DNA probes labeled with radioactive material are added to solution containing the nylon membrane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62000" y="4648200"/>
            <a:ext cx="3581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probes fit band containing repetitive DNA sequences, they Match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2000" y="3124200"/>
            <a:ext cx="3581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X-Ray film is pressed against the washed nylon filter and exposed at bands carrying the radioactive probes attached to the fragments.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62000" y="2057400"/>
            <a:ext cx="3581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patterns of bands obtained on the –ray film is 100% unique for each person Except Twins</a:t>
            </a:r>
            <a:endParaRPr lang="en-US" dirty="0"/>
          </a:p>
        </p:txBody>
      </p:sp>
      <p:sp>
        <p:nvSpPr>
          <p:cNvPr id="14" name="Curved Left Arrow 13"/>
          <p:cNvSpPr/>
          <p:nvPr/>
        </p:nvSpPr>
        <p:spPr>
          <a:xfrm>
            <a:off x="6934200" y="1371600"/>
            <a:ext cx="457200" cy="8382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urved Left Arrow 14"/>
          <p:cNvSpPr/>
          <p:nvPr/>
        </p:nvSpPr>
        <p:spPr>
          <a:xfrm>
            <a:off x="8229600" y="2819400"/>
            <a:ext cx="381000" cy="6096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urved Left Arrow 15"/>
          <p:cNvSpPr/>
          <p:nvPr/>
        </p:nvSpPr>
        <p:spPr>
          <a:xfrm>
            <a:off x="8229600" y="4038600"/>
            <a:ext cx="381000" cy="6096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Bent Arrow 17"/>
          <p:cNvSpPr/>
          <p:nvPr/>
        </p:nvSpPr>
        <p:spPr>
          <a:xfrm rot="16200000">
            <a:off x="2102993" y="5529995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Bent Arrow 18"/>
          <p:cNvSpPr/>
          <p:nvPr/>
        </p:nvSpPr>
        <p:spPr>
          <a:xfrm rot="10800000">
            <a:off x="6705601" y="5532119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Curved Left Arrow 19"/>
          <p:cNvSpPr/>
          <p:nvPr/>
        </p:nvSpPr>
        <p:spPr>
          <a:xfrm rot="10541045">
            <a:off x="239836" y="3734481"/>
            <a:ext cx="464571" cy="127128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Curved Left Arrow 20"/>
          <p:cNvSpPr/>
          <p:nvPr/>
        </p:nvSpPr>
        <p:spPr>
          <a:xfrm rot="10541045">
            <a:off x="250252" y="2149279"/>
            <a:ext cx="464571" cy="127128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" y="152400"/>
          <a:ext cx="8991600" cy="6553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991600"/>
              </a:tblGrid>
              <a:tr h="655320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endParaRPr lang="en-US" sz="2000" b="0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2971800" y="2667000"/>
            <a:ext cx="28956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Application of DNA Fingerprinting Technology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038600" y="304800"/>
            <a:ext cx="1524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Genetic Databank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09600" y="3429000"/>
            <a:ext cx="13716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Forensic Science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3810000" y="5181600"/>
            <a:ext cx="16764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Animal Study and Protection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838200" y="1905000"/>
            <a:ext cx="13716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Food Industry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943600" y="1066800"/>
            <a:ext cx="1600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Parentage Testing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477000" y="2667000"/>
            <a:ext cx="1905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UK Appeals of immigration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1600200" y="4800600"/>
            <a:ext cx="1752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Diagnosis of Genetic Disorders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5867400" y="4267200"/>
            <a:ext cx="19812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Population and ecological genetics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676400" y="685800"/>
            <a:ext cx="1752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Agriculture</a:t>
            </a:r>
            <a:endParaRPr lang="en-US" dirty="0"/>
          </a:p>
        </p:txBody>
      </p:sp>
      <p:sp>
        <p:nvSpPr>
          <p:cNvPr id="16" name="Curved Right Arrow 15"/>
          <p:cNvSpPr/>
          <p:nvPr/>
        </p:nvSpPr>
        <p:spPr>
          <a:xfrm rot="7438224">
            <a:off x="2477476" y="1564392"/>
            <a:ext cx="601541" cy="10946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Right Arrow 16"/>
          <p:cNvSpPr/>
          <p:nvPr/>
        </p:nvSpPr>
        <p:spPr>
          <a:xfrm rot="5176648">
            <a:off x="2181518" y="2774590"/>
            <a:ext cx="601541" cy="10946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urved Right Arrow 17"/>
          <p:cNvSpPr/>
          <p:nvPr/>
        </p:nvSpPr>
        <p:spPr>
          <a:xfrm rot="1338372">
            <a:off x="2202265" y="3429347"/>
            <a:ext cx="658606" cy="129470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Right Arrow 18"/>
          <p:cNvSpPr/>
          <p:nvPr/>
        </p:nvSpPr>
        <p:spPr>
          <a:xfrm>
            <a:off x="3765008" y="3598008"/>
            <a:ext cx="654592" cy="165979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 rot="20208920">
            <a:off x="5289008" y="3648021"/>
            <a:ext cx="654592" cy="10668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urved Right Arrow 20"/>
          <p:cNvSpPr/>
          <p:nvPr/>
        </p:nvSpPr>
        <p:spPr>
          <a:xfrm rot="16468774">
            <a:off x="5940135" y="3336038"/>
            <a:ext cx="540330" cy="9513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urved Right Arrow 21"/>
          <p:cNvSpPr/>
          <p:nvPr/>
        </p:nvSpPr>
        <p:spPr>
          <a:xfrm rot="13072780">
            <a:off x="6090182" y="1965862"/>
            <a:ext cx="565728" cy="110060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Right Arrow 22"/>
          <p:cNvSpPr/>
          <p:nvPr/>
        </p:nvSpPr>
        <p:spPr>
          <a:xfrm rot="10332677">
            <a:off x="4950497" y="997097"/>
            <a:ext cx="751273" cy="162649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urved Right Arrow 23"/>
          <p:cNvSpPr/>
          <p:nvPr/>
        </p:nvSpPr>
        <p:spPr>
          <a:xfrm rot="10332677">
            <a:off x="3535747" y="997097"/>
            <a:ext cx="751273" cy="162649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43600" y="4572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Laximi=Merry</a:t>
            </a:r>
            <a:endParaRPr lang="en-US" dirty="0" smtClean="0"/>
          </a:p>
          <a:p>
            <a:r>
              <a:rPr lang="en-US" dirty="0" smtClean="0"/>
              <a:t>Smt. Naina </a:t>
            </a:r>
            <a:r>
              <a:rPr lang="en-US" dirty="0" smtClean="0"/>
              <a:t>Sahni</a:t>
            </a:r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259</Words>
  <Application>Microsoft Office PowerPoint</Application>
  <PresentationFormat>On-screen Show (4:3)</PresentationFormat>
  <Paragraphs>39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iv Reproductive physiology</dc:title>
  <dc:creator>Zoology</dc:creator>
  <cp:lastModifiedBy>Zoology</cp:lastModifiedBy>
  <cp:revision>125</cp:revision>
  <dcterms:created xsi:type="dcterms:W3CDTF">2006-08-16T00:00:00Z</dcterms:created>
  <dcterms:modified xsi:type="dcterms:W3CDTF">2020-02-12T06:40:52Z</dcterms:modified>
</cp:coreProperties>
</file>