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56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70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146D5-8FCD-4CD2-A770-108B53495DAB}" type="datetimeFigureOut">
              <a:rPr lang="en-US" smtClean="0"/>
              <a:pPr/>
              <a:t>30/07/2020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E2B8C0-7BB7-46D1-93C1-6A9F88D1939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E2B8C0-7BB7-46D1-93C1-6A9F88D1939C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30/07/2020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30/07/2020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30/07/2020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30/07/2020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30/07/2020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30/07/2020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30/07/2020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30/07/2020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30/07/2020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30/07/2020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30/07/2020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1" name="coin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30/07/2020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  <p:sndAc>
      <p:stSnd>
        <p:snd r:embed="rId13" name="coin.wav" builtIn="1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2484120"/>
          <a:ext cx="9144000" cy="11277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14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FFFF00"/>
                          </a:solidFill>
                          <a:latin typeface="Arial Black" pitchFamily="34" charset="0"/>
                        </a:rPr>
                        <a:t>Unit - iv</a:t>
                      </a:r>
                      <a:r>
                        <a:rPr lang="en-US" sz="2800" dirty="0" smtClean="0">
                          <a:latin typeface="Arial Black" pitchFamily="34" charset="0"/>
                        </a:rPr>
                        <a:t/>
                      </a:r>
                      <a:br>
                        <a:rPr lang="en-US" sz="2800" dirty="0" smtClean="0">
                          <a:latin typeface="Arial Black" pitchFamily="34" charset="0"/>
                        </a:rPr>
                      </a:br>
                      <a:r>
                        <a:rPr lang="en-US" sz="4000" dirty="0" smtClean="0">
                          <a:solidFill>
                            <a:srgbClr val="FFC000"/>
                          </a:solidFill>
                          <a:latin typeface="Arial Black" pitchFamily="34" charset="0"/>
                        </a:rPr>
                        <a:t>Reproductive physiology</a:t>
                      </a:r>
                      <a:endParaRPr lang="en-US" sz="4000" dirty="0">
                        <a:solidFill>
                          <a:srgbClr val="FFC000"/>
                        </a:solidFill>
                        <a:latin typeface="Arial Black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152400"/>
          <a:ext cx="4572000" cy="6858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{00A15C55-8517-42AA-B614-E9B94910E393}</a:tableStyleId>
              </a:tblPr>
              <a:tblGrid>
                <a:gridCol w="4572000"/>
              </a:tblGrid>
              <a:tr h="685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solidFill>
                            <a:srgbClr val="FFC000"/>
                          </a:solidFill>
                        </a:rPr>
                        <a:t>Action of Estrogens:-</a:t>
                      </a:r>
                      <a:endParaRPr lang="en-US" sz="36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200" y="1066800"/>
          <a:ext cx="8991600" cy="50292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8991600"/>
              </a:tblGrid>
              <a:tr h="13716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The estrogen shows the effect on appearance and maintenance of secondary sex characters in the female at puberty, cyclic changes in MC, in the uterus, cervix and vagina.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It act on the breast causes growth of duct system, stroma , fat deposition and melanin pigmentation of areoli and nipple.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It inhibit the secretion of FSH which is secreted by pituitary gland.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It also inhibit secretion of LH in small Amount but it increases secretion of LH in large amount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It stimulates the production of receptor for FSH, LH and progesterone and estrogen increases the water content and thickness of skin.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Estrogen increases the level of the thyroid and corticosteroid protein.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it is responsible for Growth, Development, and Maintenance of reproductive tract of the female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400" y="228600"/>
          <a:ext cx="3048000" cy="6858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{00A15C55-8517-42AA-B614-E9B94910E393}</a:tableStyleId>
              </a:tblPr>
              <a:tblGrid>
                <a:gridCol w="3048000"/>
              </a:tblGrid>
              <a:tr h="685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solidFill>
                            <a:srgbClr val="FFC000"/>
                          </a:solidFill>
                        </a:rPr>
                        <a:t>Progesterone:-</a:t>
                      </a:r>
                      <a:endParaRPr lang="en-US" sz="36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6200" y="1219200"/>
          <a:ext cx="8991600" cy="13258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8991600"/>
              </a:tblGrid>
              <a:tr h="12954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It is main and important hormone of the Corpus Luteum.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It is only 1-2% of transported in blood in free form.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It is metabolized in the liver to form pregnendiol and is excreted in urine.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6200" y="3657600"/>
          <a:ext cx="8991600" cy="29718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8991600"/>
              </a:tblGrid>
              <a:tr h="12954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It maintains the pregnancy.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1. It act on uterus for convert the proliferative to endometrium for the suitable implementation of fertilized ovum.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2. It helps for the formation of deciduas and placenta.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3.  decreases the excitability of the uterine muscle.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4. It reduces the contraction and responsiveness to oxytocin.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5. Suppresses ovulation and MC in Pregnancy.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52400" y="2667000"/>
          <a:ext cx="5105400" cy="6858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{00A15C55-8517-42AA-B614-E9B94910E393}</a:tableStyleId>
              </a:tblPr>
              <a:tblGrid>
                <a:gridCol w="5105400"/>
              </a:tblGrid>
              <a:tr h="685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solidFill>
                            <a:srgbClr val="FFC000"/>
                          </a:solidFill>
                        </a:rPr>
                        <a:t>Action of Progesterone:-</a:t>
                      </a:r>
                      <a:endParaRPr lang="en-US" sz="36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6200" y="152400"/>
          <a:ext cx="8991600" cy="914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8991600"/>
              </a:tblGrid>
              <a:tr h="9144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6. it promotes the lobular-Alveolar development in mammary gland.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7. it can be maintained the body temperature during the luteal phase of MC.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52400" y="1371600"/>
          <a:ext cx="7696200" cy="6858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{00A15C55-8517-42AA-B614-E9B94910E393}</a:tableStyleId>
              </a:tblPr>
              <a:tblGrid>
                <a:gridCol w="7696200"/>
              </a:tblGrid>
              <a:tr h="685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solidFill>
                            <a:srgbClr val="FFC000"/>
                          </a:solidFill>
                        </a:rPr>
                        <a:t>Non-Steroidal Polypeptide Hormone:-</a:t>
                      </a:r>
                      <a:endParaRPr lang="en-US" sz="36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76200" y="3124200"/>
          <a:ext cx="8991600" cy="210629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8991600"/>
              </a:tblGrid>
              <a:tr h="9144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It is polypeptide hormone.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This hormone produced by the corpus 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Luteum 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of the ovary , placenta and secretory uterine endometrium.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Its concentration increases during 36</a:t>
                      </a:r>
                      <a:r>
                        <a:rPr lang="en-US" sz="1800" baseline="30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th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week of pregnancy.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The 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concentration remain 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high till delivery and then 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falls.</a:t>
                      </a:r>
                      <a:endParaRPr lang="en-US" sz="1800" baseline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52400" y="2209800"/>
          <a:ext cx="7696200" cy="6858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{00A15C55-8517-42AA-B614-E9B94910E393}</a:tableStyleId>
              </a:tblPr>
              <a:tblGrid>
                <a:gridCol w="7696200"/>
              </a:tblGrid>
              <a:tr h="685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solidFill>
                            <a:srgbClr val="FFC000"/>
                          </a:solidFill>
                        </a:rPr>
                        <a:t>1. Relaxin</a:t>
                      </a:r>
                      <a:r>
                        <a:rPr lang="en-US" sz="3600" dirty="0" smtClean="0">
                          <a:solidFill>
                            <a:srgbClr val="FFC000"/>
                          </a:solidFill>
                        </a:rPr>
                        <a:t>:-</a:t>
                      </a:r>
                      <a:endParaRPr lang="en-US" sz="36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" y="457200"/>
          <a:ext cx="4038600" cy="6858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{00A15C55-8517-42AA-B614-E9B94910E393}</a:tableStyleId>
              </a:tblPr>
              <a:tblGrid>
                <a:gridCol w="4038600"/>
              </a:tblGrid>
              <a:tr h="685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solidFill>
                            <a:srgbClr val="FFC000"/>
                          </a:solidFill>
                        </a:rPr>
                        <a:t>Action of </a:t>
                      </a:r>
                      <a:r>
                        <a:rPr lang="en-US" sz="3600" dirty="0" smtClean="0">
                          <a:solidFill>
                            <a:srgbClr val="FFC000"/>
                          </a:solidFill>
                        </a:rPr>
                        <a:t>Relaxin:-</a:t>
                      </a:r>
                      <a:endParaRPr lang="en-US" sz="36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200" y="1447800"/>
          <a:ext cx="8991600" cy="169481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8991600"/>
              </a:tblGrid>
              <a:tr h="9144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1. Loosening of pubic symphasis, sacroiliac joints and softening of cervix during pregnancy.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2. Facilitating delivery.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3. Reduce the uterine contraction during pregnancy.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4. it promotes the tubulo-alveolar growth of mammary glands.</a:t>
                      </a:r>
                      <a:endParaRPr lang="en-US" sz="1800" baseline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3352800"/>
          <a:ext cx="2667000" cy="6858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{00A15C55-8517-42AA-B614-E9B94910E393}</a:tableStyleId>
              </a:tblPr>
              <a:tblGrid>
                <a:gridCol w="2667000"/>
              </a:tblGrid>
              <a:tr h="685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solidFill>
                            <a:srgbClr val="FFC000"/>
                          </a:solidFill>
                        </a:rPr>
                        <a:t>2. Inhibin:-</a:t>
                      </a:r>
                      <a:endParaRPr lang="en-US" sz="36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6200" y="4191000"/>
          <a:ext cx="8991600" cy="169481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8991600"/>
              </a:tblGrid>
              <a:tr h="9144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The hormone Inhibin produced by granulosa cells of the graffian follicle.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In the female this hormone is called as Inhibin F.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It is now called as folliculostain.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It inhibit the secretion of FSH.</a:t>
                      </a:r>
                      <a:endParaRPr lang="en-US" sz="1800" baseline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2" name="coin.wav" builtIn="1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447800" y="457200"/>
          <a:ext cx="5715000" cy="10668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{00A15C55-8517-42AA-B614-E9B94910E393}</a:tableStyleId>
              </a:tblPr>
              <a:tblGrid>
                <a:gridCol w="5715000"/>
              </a:tblGrid>
              <a:tr h="6197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solidFill>
                            <a:srgbClr val="00B0F0"/>
                          </a:solidFill>
                          <a:latin typeface="Arial Black" pitchFamily="34" charset="0"/>
                        </a:rPr>
                        <a:t>Hormonal Control of Reproduction</a:t>
                      </a:r>
                      <a:endParaRPr lang="en-US" sz="3200" dirty="0">
                        <a:solidFill>
                          <a:srgbClr val="00B0F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" y="1752600"/>
          <a:ext cx="8763000" cy="3962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8763000"/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i="0" dirty="0" smtClean="0">
                          <a:solidFill>
                            <a:srgbClr val="FFFF00"/>
                          </a:solidFill>
                          <a:latin typeface="Arial Black" pitchFamily="34" charset="0"/>
                        </a:rPr>
                        <a:t>Hormonal</a:t>
                      </a:r>
                      <a:r>
                        <a:rPr lang="en-US" sz="2000" i="0" baseline="0" dirty="0" smtClean="0">
                          <a:solidFill>
                            <a:srgbClr val="FFFF00"/>
                          </a:solidFill>
                          <a:latin typeface="Arial Black" pitchFamily="34" charset="0"/>
                        </a:rPr>
                        <a:t> control of reproduction in males and Females</a:t>
                      </a:r>
                      <a:endParaRPr lang="en-US" sz="2000" i="0" dirty="0">
                        <a:solidFill>
                          <a:srgbClr val="FFFF0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6200" y="2362200"/>
          <a:ext cx="8991600" cy="25755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8991600"/>
              </a:tblGrid>
              <a:tr h="25755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Gonads are the main reproductive organ in male and female.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In gonads there are different types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of cells which secretes different types of reproductive hormones.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In Males, interstitial cells or cells of Leyding.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In Females, Follicular and Corpus Luteum.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667000" y="457200"/>
          <a:ext cx="3733800" cy="6197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{00A15C55-8517-42AA-B614-E9B94910E393}</a:tableStyleId>
              </a:tblPr>
              <a:tblGrid>
                <a:gridCol w="3733800"/>
              </a:tblGrid>
              <a:tr h="6197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solidFill>
                            <a:srgbClr val="00B0F0"/>
                          </a:solidFill>
                          <a:latin typeface="Arial Black" pitchFamily="34" charset="0"/>
                        </a:rPr>
                        <a:t>Testes</a:t>
                      </a:r>
                      <a:endParaRPr lang="en-US" sz="3200" dirty="0">
                        <a:solidFill>
                          <a:srgbClr val="00B0F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6200" y="1403604"/>
          <a:ext cx="8991600" cy="420624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8991600"/>
              </a:tblGrid>
              <a:tr h="25755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testes</a:t>
                      </a:r>
                      <a:r>
                        <a:rPr lang="en-US" sz="20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plays two role one in Hormonal and second in Reproductive.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first involve in secretion of hormone that is Testosterone by Interstitial cells and second function involves in Spermatogenesis of Germ cells in Epithelium of the Semniferous tubules.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There are of four types of sex hormones.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 Testosterone.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 Androsterone.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 Epiandrosterone and 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Dehydro-epiandrosterone. </a:t>
                      </a:r>
                      <a:endParaRPr lang="en-US" sz="2000" b="1" i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6200" y="228600"/>
          <a:ext cx="8991600" cy="64922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8991600"/>
              </a:tblGrid>
              <a:tr h="25755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Testosterone</a:t>
                      </a:r>
                      <a:r>
                        <a:rPr lang="en-US" sz="20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is the main Sex Hormone.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secretion of this Hormone is stimulated by pituitary Hormone like ICSH and FSH.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secretion of Testosterone hormone is promoted by the LH, is also called as ICSH in the male.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daily secretion rate of hormone is 4 to 9 Mg.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plasma concentration is about 0.5 to 1.0 µg /dl.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About 97% Testosterone is transported in the plasma bound to Protein, 40% to Gonadal Steroid Binding Protein, 40% to albumine and 175 to other proteins and 3% circulate in free form.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It is metabolized in Liver and other tissues and excreted is the Urine.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Some Testosterone is converted in oestrogens.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Leyding cells secretes Testosterone in the foetus, but this cells disappear at birth and they develop again in puberty.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905000" y="457200"/>
          <a:ext cx="5867400" cy="6197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{00A15C55-8517-42AA-B614-E9B94910E393}</a:tableStyleId>
              </a:tblPr>
              <a:tblGrid>
                <a:gridCol w="5867400"/>
              </a:tblGrid>
              <a:tr h="61976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solidFill>
                            <a:srgbClr val="00B0F0"/>
                          </a:solidFill>
                          <a:latin typeface="Arial Black" pitchFamily="34" charset="0"/>
                        </a:rPr>
                        <a:t>Role of Hormones</a:t>
                      </a:r>
                      <a:endParaRPr lang="en-US" sz="3200" dirty="0">
                        <a:solidFill>
                          <a:srgbClr val="00B0F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0" y="1447800"/>
          <a:ext cx="9144000" cy="37490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9144000"/>
              </a:tblGrid>
              <a:tr h="17526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Role of Testosterone Hormone:-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it has Androgenic and Anabolic effects.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+mn-lt"/>
                        </a:rPr>
                        <a:t>A. Androgenic actions:- 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1. In the foetus it causes the development of internal and external genitalia.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2. it is plays an important role in growth and maintenance of male accessory sex organs and for appearance and maintenance of male secondary sex character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at puberty.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3. it promotes spermatogenesis and prolong life of sperm.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4. increase body hair, but decreases scalp hair growth.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6200" y="533400"/>
          <a:ext cx="8991600" cy="26974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8991600"/>
              </a:tblGrid>
              <a:tr h="25755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B. Anabolic Actions:-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1. Promotes synthesis of proteins and decreases protein breakdown,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induce positive N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 balance and favors growth.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2. It also causes the moderate rotation of Na, K, Ca, P, S and H2o.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3. Although, it causes linear bone growth.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4. It also increase muscle mass.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" y="609600"/>
          <a:ext cx="5334000" cy="6400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{00A15C55-8517-42AA-B614-E9B94910E393}</a:tableStyleId>
              </a:tblPr>
              <a:tblGrid>
                <a:gridCol w="5334000"/>
              </a:tblGrid>
              <a:tr h="457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solidFill>
                            <a:srgbClr val="FFC000"/>
                          </a:solidFill>
                        </a:rPr>
                        <a:t>Functions of Sertoli Cells:-</a:t>
                      </a:r>
                      <a:endParaRPr lang="en-US" sz="36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200" y="1524000"/>
          <a:ext cx="8991600" cy="28346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8991600"/>
              </a:tblGrid>
              <a:tr h="25755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1. The Sertoli cells convert the testosterone in the form of some astrogenes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which diffuse into tubules from the adjacent Leyding cells.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2. Secretes androgen binding protein.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3. Contributes to blood testis barrier.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4. Provide the stable environment  for the development of germinal cells into spermatozoa.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 </a:t>
                      </a:r>
                      <a:endParaRPr lang="en-US" sz="1800" baseline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71600" y="228600"/>
          <a:ext cx="6400800" cy="6400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{00A15C55-8517-42AA-B614-E9B94910E393}</a:tableStyleId>
              </a:tblPr>
              <a:tblGrid>
                <a:gridCol w="6400800"/>
              </a:tblGrid>
              <a:tr h="457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FFC000"/>
                          </a:solidFill>
                        </a:rPr>
                        <a:t>Control</a:t>
                      </a:r>
                      <a:r>
                        <a:rPr lang="en-US" sz="3600" b="1" baseline="0" dirty="0" smtClean="0">
                          <a:solidFill>
                            <a:srgbClr val="FFC000"/>
                          </a:solidFill>
                        </a:rPr>
                        <a:t> of testicular function:- </a:t>
                      </a:r>
                      <a:endParaRPr lang="en-US" sz="3600" b="1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200" y="990600"/>
          <a:ext cx="8991600" cy="57912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8991600"/>
              </a:tblGrid>
              <a:tr h="57912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endParaRPr lang="en-US" sz="1800" baseline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6934200" y="3200400"/>
            <a:ext cx="2090637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r>
              <a:rPr lang="en-US" b="1" dirty="0" smtClean="0"/>
              <a:t>Release of FSH &amp; LH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3428999" y="3219271"/>
            <a:ext cx="2743201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FSH Act on ST &amp; Promotes Spermatogenesis &amp; also Stimulates Secretion of Inhibin by Sertoli Cells</a:t>
            </a:r>
            <a:endParaRPr lang="en-US" b="1" dirty="0"/>
          </a:p>
        </p:txBody>
      </p:sp>
      <p:sp>
        <p:nvSpPr>
          <p:cNvPr id="23" name="Rectangle 22"/>
          <p:cNvSpPr/>
          <p:nvPr/>
        </p:nvSpPr>
        <p:spPr>
          <a:xfrm>
            <a:off x="76199" y="3163669"/>
            <a:ext cx="2743201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LH Act on L Cells &amp; Causes Secretion of Testosterone</a:t>
            </a:r>
            <a:endParaRPr lang="en-US" b="1" dirty="0"/>
          </a:p>
        </p:txBody>
      </p:sp>
      <p:sp>
        <p:nvSpPr>
          <p:cNvPr id="25" name="Rectangle 24"/>
          <p:cNvSpPr/>
          <p:nvPr/>
        </p:nvSpPr>
        <p:spPr>
          <a:xfrm>
            <a:off x="130784" y="1688068"/>
            <a:ext cx="1576072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r>
              <a:rPr lang="en-US" b="1" dirty="0" smtClean="0"/>
              <a:t>Hypothalamus</a:t>
            </a:r>
            <a:endParaRPr lang="en-US" b="1" dirty="0"/>
          </a:p>
        </p:txBody>
      </p:sp>
      <p:sp>
        <p:nvSpPr>
          <p:cNvPr id="26" name="Rectangle 25"/>
          <p:cNvSpPr/>
          <p:nvPr/>
        </p:nvSpPr>
        <p:spPr>
          <a:xfrm>
            <a:off x="2873984" y="1752600"/>
            <a:ext cx="3492687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r>
              <a:rPr lang="en-US" b="1" dirty="0" smtClean="0"/>
              <a:t>Gonadotrophin releasing hormone</a:t>
            </a:r>
            <a:endParaRPr lang="en-US" b="1" dirty="0"/>
          </a:p>
        </p:txBody>
      </p:sp>
      <p:sp>
        <p:nvSpPr>
          <p:cNvPr id="27" name="Rectangle 26"/>
          <p:cNvSpPr/>
          <p:nvPr/>
        </p:nvSpPr>
        <p:spPr>
          <a:xfrm>
            <a:off x="7261793" y="1752600"/>
            <a:ext cx="1842364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r>
              <a:rPr lang="en-US" b="1" dirty="0" smtClean="0"/>
              <a:t>Reaches pituitary</a:t>
            </a:r>
            <a:endParaRPr lang="en-US" b="1" dirty="0"/>
          </a:p>
        </p:txBody>
      </p:sp>
      <p:sp>
        <p:nvSpPr>
          <p:cNvPr id="28" name="Rectangle 27"/>
          <p:cNvSpPr/>
          <p:nvPr/>
        </p:nvSpPr>
        <p:spPr>
          <a:xfrm>
            <a:off x="76200" y="4888468"/>
            <a:ext cx="2590800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Inhibin Act on pituitary and inhibit FSH</a:t>
            </a:r>
            <a:endParaRPr lang="en-US" b="1" dirty="0"/>
          </a:p>
        </p:txBody>
      </p:sp>
      <p:sp>
        <p:nvSpPr>
          <p:cNvPr id="29" name="Rectangle 28"/>
          <p:cNvSpPr/>
          <p:nvPr/>
        </p:nvSpPr>
        <p:spPr>
          <a:xfrm>
            <a:off x="3429000" y="4876800"/>
            <a:ext cx="2590800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Testosterone act on Hypothalamus and Inhibit to LH &amp; reduces GnRH</a:t>
            </a:r>
            <a:endParaRPr lang="en-US" b="1" dirty="0"/>
          </a:p>
        </p:txBody>
      </p:sp>
      <p:sp>
        <p:nvSpPr>
          <p:cNvPr id="30" name="Rectangle 29"/>
          <p:cNvSpPr/>
          <p:nvPr/>
        </p:nvSpPr>
        <p:spPr>
          <a:xfrm>
            <a:off x="6858000" y="4876800"/>
            <a:ext cx="2166837" cy="9233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Maintain the Optimum level of Testosterone</a:t>
            </a:r>
            <a:endParaRPr lang="en-US" b="1" dirty="0"/>
          </a:p>
        </p:txBody>
      </p:sp>
      <p:sp>
        <p:nvSpPr>
          <p:cNvPr id="32" name="Right Arrow 31"/>
          <p:cNvSpPr/>
          <p:nvPr/>
        </p:nvSpPr>
        <p:spPr>
          <a:xfrm>
            <a:off x="1676400" y="1828800"/>
            <a:ext cx="978408" cy="304800"/>
          </a:xfrm>
          <a:prstGeom prst="rightArrow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ight Arrow 32"/>
          <p:cNvSpPr/>
          <p:nvPr/>
        </p:nvSpPr>
        <p:spPr>
          <a:xfrm>
            <a:off x="6031992" y="1828800"/>
            <a:ext cx="978408" cy="304800"/>
          </a:xfrm>
          <a:prstGeom prst="rightArrow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ight Arrow 33"/>
          <p:cNvSpPr/>
          <p:nvPr/>
        </p:nvSpPr>
        <p:spPr>
          <a:xfrm rot="10800000">
            <a:off x="5867400" y="3352800"/>
            <a:ext cx="978408" cy="304800"/>
          </a:xfrm>
          <a:prstGeom prst="rightArrow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ight Arrow 34"/>
          <p:cNvSpPr/>
          <p:nvPr/>
        </p:nvSpPr>
        <p:spPr>
          <a:xfrm>
            <a:off x="2209800" y="5410200"/>
            <a:ext cx="978408" cy="304800"/>
          </a:xfrm>
          <a:prstGeom prst="rightArrow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ight Arrow 35"/>
          <p:cNvSpPr/>
          <p:nvPr/>
        </p:nvSpPr>
        <p:spPr>
          <a:xfrm>
            <a:off x="5803392" y="5181600"/>
            <a:ext cx="978408" cy="304800"/>
          </a:xfrm>
          <a:prstGeom prst="rightArrow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ight Arrow 36"/>
          <p:cNvSpPr/>
          <p:nvPr/>
        </p:nvSpPr>
        <p:spPr>
          <a:xfrm rot="10800000">
            <a:off x="2209801" y="3733799"/>
            <a:ext cx="978408" cy="304800"/>
          </a:xfrm>
          <a:prstGeom prst="rightArrow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ight Arrow 37"/>
          <p:cNvSpPr/>
          <p:nvPr/>
        </p:nvSpPr>
        <p:spPr>
          <a:xfrm rot="6730364">
            <a:off x="8024240" y="2461256"/>
            <a:ext cx="978408" cy="304800"/>
          </a:xfrm>
          <a:prstGeom prst="rightArrow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ight Arrow 39"/>
          <p:cNvSpPr/>
          <p:nvPr/>
        </p:nvSpPr>
        <p:spPr>
          <a:xfrm rot="2828746">
            <a:off x="65152" y="4348482"/>
            <a:ext cx="978408" cy="304800"/>
          </a:xfrm>
          <a:prstGeom prst="rightArrow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152400"/>
          <a:ext cx="2209800" cy="6858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{00A15C55-8517-42AA-B614-E9B94910E393}</a:tableStyleId>
              </a:tblPr>
              <a:tblGrid>
                <a:gridCol w="2209800"/>
              </a:tblGrid>
              <a:tr h="685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solidFill>
                            <a:srgbClr val="FFC000"/>
                          </a:solidFill>
                        </a:rPr>
                        <a:t>Ovaries:-</a:t>
                      </a:r>
                      <a:endParaRPr lang="en-US" sz="36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200" y="1066800"/>
          <a:ext cx="8991600" cy="13716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8991600"/>
              </a:tblGrid>
              <a:tr h="13716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There are two ovaries in the abdominal cavity of the adult female.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Each ovary contain large number of ovarian Follicles.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The ovary secretes three Hormone like Estrogen, Progesterone and Relaxin.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400" y="2514600"/>
          <a:ext cx="2209800" cy="6858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{00A15C55-8517-42AA-B614-E9B94910E393}</a:tableStyleId>
              </a:tblPr>
              <a:tblGrid>
                <a:gridCol w="2209800"/>
              </a:tblGrid>
              <a:tr h="685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solidFill>
                            <a:srgbClr val="FFC000"/>
                          </a:solidFill>
                        </a:rPr>
                        <a:t>Estrogen:-</a:t>
                      </a:r>
                      <a:endParaRPr lang="en-US" sz="3600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6200" y="3352800"/>
          <a:ext cx="8991600" cy="33832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8991600"/>
              </a:tblGrid>
              <a:tr h="13716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Different types of Estrogen are found in different animals.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All the Estrogens are steroid.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The predominant estrogen of human are estradiol 17B, estrone and estriole.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The important source of estrogen are  ovary, adrenal cortex Leyding cells of the testis and the Foetoplacental unit.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Acetate and Cholesterol is the precursor for the synthesis of estrogens.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During the MC the Concentration of estrogen increases twice.</a:t>
                      </a:r>
                    </a:p>
                    <a:p>
                      <a:pPr algn="just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During pregnancy urine is very rich source of estrogen, which produced by placenta.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  <p:sndAc>
      <p:stSnd>
        <p:snd r:embed="rId3" name="coin.wav" builtIn="1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1103</Words>
  <Application>Microsoft Office PowerPoint</Application>
  <PresentationFormat>On-screen Show (4:3)</PresentationFormat>
  <Paragraphs>112</Paragraphs>
  <Slides>13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iv Reproductive physiology</dc:title>
  <dc:creator>Zoology</dc:creator>
  <cp:lastModifiedBy>Zoology</cp:lastModifiedBy>
  <cp:revision>276</cp:revision>
  <dcterms:created xsi:type="dcterms:W3CDTF">2006-08-16T00:00:00Z</dcterms:created>
  <dcterms:modified xsi:type="dcterms:W3CDTF">2020-07-30T07:55:19Z</dcterms:modified>
</cp:coreProperties>
</file>